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257" r:id="rId2"/>
    <p:sldId id="322" r:id="rId3"/>
    <p:sldId id="323" r:id="rId4"/>
    <p:sldId id="2611" r:id="rId5"/>
    <p:sldId id="2539" r:id="rId6"/>
    <p:sldId id="2540" r:id="rId7"/>
    <p:sldId id="2538" r:id="rId8"/>
    <p:sldId id="2451" r:id="rId9"/>
    <p:sldId id="297" r:id="rId10"/>
    <p:sldId id="277" r:id="rId11"/>
    <p:sldId id="2533" r:id="rId12"/>
    <p:sldId id="2445" r:id="rId13"/>
    <p:sldId id="2610" r:id="rId14"/>
    <p:sldId id="276" r:id="rId15"/>
    <p:sldId id="1085" r:id="rId16"/>
    <p:sldId id="295" r:id="rId17"/>
    <p:sldId id="2609" r:id="rId18"/>
    <p:sldId id="341" r:id="rId19"/>
    <p:sldId id="281" r:id="rId20"/>
    <p:sldId id="282" r:id="rId21"/>
    <p:sldId id="283" r:id="rId22"/>
    <p:sldId id="296" r:id="rId23"/>
    <p:sldId id="2614" r:id="rId24"/>
    <p:sldId id="258" r:id="rId25"/>
    <p:sldId id="259" r:id="rId26"/>
    <p:sldId id="2635" r:id="rId27"/>
    <p:sldId id="271" r:id="rId28"/>
    <p:sldId id="272" r:id="rId29"/>
    <p:sldId id="263" r:id="rId30"/>
    <p:sldId id="2633" r:id="rId31"/>
    <p:sldId id="264" r:id="rId32"/>
    <p:sldId id="265" r:id="rId33"/>
    <p:sldId id="266" r:id="rId34"/>
    <p:sldId id="267" r:id="rId35"/>
    <p:sldId id="268" r:id="rId36"/>
    <p:sldId id="2612" r:id="rId37"/>
    <p:sldId id="298" r:id="rId38"/>
    <p:sldId id="270" r:id="rId39"/>
    <p:sldId id="2613" r:id="rId40"/>
    <p:sldId id="2636" r:id="rId41"/>
    <p:sldId id="605" r:id="rId42"/>
    <p:sldId id="2619" r:id="rId43"/>
    <p:sldId id="938" r:id="rId44"/>
    <p:sldId id="939" r:id="rId45"/>
    <p:sldId id="2621" r:id="rId46"/>
    <p:sldId id="2631" r:id="rId47"/>
    <p:sldId id="418" r:id="rId48"/>
    <p:sldId id="2632" r:id="rId49"/>
    <p:sldId id="309" r:id="rId50"/>
    <p:sldId id="2615" r:id="rId51"/>
    <p:sldId id="321" r:id="rId52"/>
    <p:sldId id="2637" r:id="rId53"/>
    <p:sldId id="312" r:id="rId54"/>
    <p:sldId id="313" r:id="rId55"/>
    <p:sldId id="314" r:id="rId56"/>
    <p:sldId id="315" r:id="rId57"/>
    <p:sldId id="316" r:id="rId58"/>
    <p:sldId id="317" r:id="rId59"/>
    <p:sldId id="336" r:id="rId60"/>
    <p:sldId id="310" r:id="rId61"/>
    <p:sldId id="2638" r:id="rId62"/>
    <p:sldId id="2616" r:id="rId63"/>
    <p:sldId id="300" r:id="rId64"/>
    <p:sldId id="2624" r:id="rId65"/>
    <p:sldId id="2625" r:id="rId66"/>
    <p:sldId id="2626" r:id="rId67"/>
    <p:sldId id="2627" r:id="rId68"/>
    <p:sldId id="2628" r:id="rId69"/>
    <p:sldId id="2617" r:id="rId70"/>
    <p:sldId id="324" r:id="rId71"/>
    <p:sldId id="2618" r:id="rId7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59402" autoAdjust="0"/>
  </p:normalViewPr>
  <p:slideViewPr>
    <p:cSldViewPr>
      <p:cViewPr varScale="1">
        <p:scale>
          <a:sx n="69" d="100"/>
          <a:sy n="69" d="100"/>
        </p:scale>
        <p:origin x="2052" y="60"/>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outlineViewPr>
    <p:cViewPr>
      <p:scale>
        <a:sx n="33" d="100"/>
        <a:sy n="33" d="100"/>
      </p:scale>
      <p:origin x="0" y="-25642"/>
    </p:cViewPr>
  </p:outlineViewPr>
  <p:notesTextViewPr>
    <p:cViewPr>
      <p:scale>
        <a:sx n="100" d="100"/>
        <a:sy n="100" d="100"/>
      </p:scale>
      <p:origin x="0" y="0"/>
    </p:cViewPr>
  </p:notesTextViewPr>
  <p:sorterViewPr>
    <p:cViewPr>
      <p:scale>
        <a:sx n="100" d="100"/>
        <a:sy n="100" d="100"/>
      </p:scale>
      <p:origin x="0" y="-11578"/>
    </p:cViewPr>
  </p:sorterViewPr>
  <p:notesViewPr>
    <p:cSldViewPr>
      <p:cViewPr varScale="1">
        <p:scale>
          <a:sx n="66" d="100"/>
          <a:sy n="66" d="100"/>
        </p:scale>
        <p:origin x="3134" y="38"/>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BFDB57-99E3-4E3C-8C7D-82A0642AE417}"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US"/>
        </a:p>
      </dgm:t>
    </dgm:pt>
    <dgm:pt modelId="{3E2EBF9E-AE70-4D60-B295-4586A455373A}">
      <dgm:prSet phldrT="[Text]"/>
      <dgm:spPr/>
      <dgm:t>
        <a:bodyPr/>
        <a:lstStyle/>
        <a:p>
          <a:r>
            <a:rPr lang="en-US" dirty="0"/>
            <a:t>Potential Illicit Discharge Observed</a:t>
          </a:r>
        </a:p>
      </dgm:t>
    </dgm:pt>
    <dgm:pt modelId="{6A775A71-7D95-451D-ACA6-FB3F14601AA4}" type="parTrans" cxnId="{AC38E706-FDE7-47DE-9E01-AFD5AB5D7A09}">
      <dgm:prSet/>
      <dgm:spPr/>
      <dgm:t>
        <a:bodyPr/>
        <a:lstStyle/>
        <a:p>
          <a:endParaRPr lang="en-US"/>
        </a:p>
      </dgm:t>
    </dgm:pt>
    <dgm:pt modelId="{14B0B4B0-AB4B-4A1B-A245-0E2BA8D2F769}" type="sibTrans" cxnId="{AC38E706-FDE7-47DE-9E01-AFD5AB5D7A09}">
      <dgm:prSet/>
      <dgm:spPr/>
      <dgm:t>
        <a:bodyPr/>
        <a:lstStyle/>
        <a:p>
          <a:endParaRPr lang="en-US"/>
        </a:p>
      </dgm:t>
    </dgm:pt>
    <dgm:pt modelId="{DBEC457F-8F47-4D9F-A8A3-931BA1C2612F}">
      <dgm:prSet phldrT="[Text]"/>
      <dgm:spPr>
        <a:ln>
          <a:solidFill>
            <a:schemeClr val="tx1">
              <a:alpha val="90000"/>
            </a:schemeClr>
          </a:solidFill>
        </a:ln>
      </dgm:spPr>
      <dgm:t>
        <a:bodyPr/>
        <a:lstStyle/>
        <a:p>
          <a:r>
            <a:rPr lang="en-US" dirty="0"/>
            <a:t>During Middlesex Staff’s Routine Activity</a:t>
          </a:r>
        </a:p>
      </dgm:t>
    </dgm:pt>
    <dgm:pt modelId="{6BDF4A92-A0AF-474B-9523-F00EB492A36D}" type="parTrans" cxnId="{919CD0B3-52B8-42C9-AA52-8ABF643B1AB3}">
      <dgm:prSet/>
      <dgm:spPr/>
      <dgm:t>
        <a:bodyPr/>
        <a:lstStyle/>
        <a:p>
          <a:endParaRPr lang="en-US"/>
        </a:p>
      </dgm:t>
    </dgm:pt>
    <dgm:pt modelId="{F1860A7F-722D-4350-B7EA-286D798A5DD7}" type="sibTrans" cxnId="{919CD0B3-52B8-42C9-AA52-8ABF643B1AB3}">
      <dgm:prSet/>
      <dgm:spPr/>
      <dgm:t>
        <a:bodyPr/>
        <a:lstStyle/>
        <a:p>
          <a:endParaRPr lang="en-US"/>
        </a:p>
      </dgm:t>
    </dgm:pt>
    <dgm:pt modelId="{9A827C3F-4649-4A21-B412-9268A7D665C9}" type="pres">
      <dgm:prSet presAssocID="{C6BFDB57-99E3-4E3C-8C7D-82A0642AE417}" presName="Name0" presStyleCnt="0">
        <dgm:presLayoutVars>
          <dgm:dir/>
          <dgm:animLvl val="lvl"/>
          <dgm:resizeHandles/>
        </dgm:presLayoutVars>
      </dgm:prSet>
      <dgm:spPr/>
    </dgm:pt>
    <dgm:pt modelId="{074ABD56-09F2-43F5-B9B1-AC692EF15348}" type="pres">
      <dgm:prSet presAssocID="{3E2EBF9E-AE70-4D60-B295-4586A455373A}" presName="linNode" presStyleCnt="0"/>
      <dgm:spPr/>
    </dgm:pt>
    <dgm:pt modelId="{CA60A0D5-43F1-4072-AA2B-5CBC8AC848BD}" type="pres">
      <dgm:prSet presAssocID="{3E2EBF9E-AE70-4D60-B295-4586A455373A}" presName="parentShp" presStyleLbl="node1" presStyleIdx="0" presStyleCnt="1">
        <dgm:presLayoutVars>
          <dgm:bulletEnabled val="1"/>
        </dgm:presLayoutVars>
      </dgm:prSet>
      <dgm:spPr/>
    </dgm:pt>
    <dgm:pt modelId="{DE2182BF-E081-4084-A07E-DD3C107AECC1}" type="pres">
      <dgm:prSet presAssocID="{3E2EBF9E-AE70-4D60-B295-4586A455373A}" presName="childShp" presStyleLbl="bgAccFollowNode1" presStyleIdx="0" presStyleCnt="1">
        <dgm:presLayoutVars>
          <dgm:bulletEnabled val="1"/>
        </dgm:presLayoutVars>
      </dgm:prSet>
      <dgm:spPr/>
    </dgm:pt>
  </dgm:ptLst>
  <dgm:cxnLst>
    <dgm:cxn modelId="{AC38E706-FDE7-47DE-9E01-AFD5AB5D7A09}" srcId="{C6BFDB57-99E3-4E3C-8C7D-82A0642AE417}" destId="{3E2EBF9E-AE70-4D60-B295-4586A455373A}" srcOrd="0" destOrd="0" parTransId="{6A775A71-7D95-451D-ACA6-FB3F14601AA4}" sibTransId="{14B0B4B0-AB4B-4A1B-A245-0E2BA8D2F769}"/>
    <dgm:cxn modelId="{9A704A0F-74B1-46CB-A127-B230BF60F549}" type="presOf" srcId="{DBEC457F-8F47-4D9F-A8A3-931BA1C2612F}" destId="{DE2182BF-E081-4084-A07E-DD3C107AECC1}" srcOrd="0" destOrd="0" presId="urn:microsoft.com/office/officeart/2005/8/layout/vList6"/>
    <dgm:cxn modelId="{919CD0B3-52B8-42C9-AA52-8ABF643B1AB3}" srcId="{3E2EBF9E-AE70-4D60-B295-4586A455373A}" destId="{DBEC457F-8F47-4D9F-A8A3-931BA1C2612F}" srcOrd="0" destOrd="0" parTransId="{6BDF4A92-A0AF-474B-9523-F00EB492A36D}" sibTransId="{F1860A7F-722D-4350-B7EA-286D798A5DD7}"/>
    <dgm:cxn modelId="{AEC641BB-CBE1-4B95-BC4A-C44D3EA0AA6B}" type="presOf" srcId="{3E2EBF9E-AE70-4D60-B295-4586A455373A}" destId="{CA60A0D5-43F1-4072-AA2B-5CBC8AC848BD}" srcOrd="0" destOrd="0" presId="urn:microsoft.com/office/officeart/2005/8/layout/vList6"/>
    <dgm:cxn modelId="{27AE75D7-422B-4036-AE44-50882C360F3E}" type="presOf" srcId="{C6BFDB57-99E3-4E3C-8C7D-82A0642AE417}" destId="{9A827C3F-4649-4A21-B412-9268A7D665C9}" srcOrd="0" destOrd="0" presId="urn:microsoft.com/office/officeart/2005/8/layout/vList6"/>
    <dgm:cxn modelId="{1852F87B-A675-4565-933D-90A031A2817C}" type="presParOf" srcId="{9A827C3F-4649-4A21-B412-9268A7D665C9}" destId="{074ABD56-09F2-43F5-B9B1-AC692EF15348}" srcOrd="0" destOrd="0" presId="urn:microsoft.com/office/officeart/2005/8/layout/vList6"/>
    <dgm:cxn modelId="{6687EA53-6D86-42E4-A413-1F98B4798CC8}" type="presParOf" srcId="{074ABD56-09F2-43F5-B9B1-AC692EF15348}" destId="{CA60A0D5-43F1-4072-AA2B-5CBC8AC848BD}" srcOrd="0" destOrd="0" presId="urn:microsoft.com/office/officeart/2005/8/layout/vList6"/>
    <dgm:cxn modelId="{07C20712-F236-477A-AE68-3E677715E68C}" type="presParOf" srcId="{074ABD56-09F2-43F5-B9B1-AC692EF15348}" destId="{DE2182BF-E081-4084-A07E-DD3C107AECC1}"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5C7A90-AA19-4EBA-9D7C-249B8A0E467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A74C30D-0829-4EB4-940F-777C959DF322}">
      <dgm:prSet phldrT="[Text]" custT="1"/>
      <dgm:spPr/>
      <dgm:t>
        <a:bodyPr/>
        <a:lstStyle/>
        <a:p>
          <a:r>
            <a:rPr lang="en-US" sz="2000" dirty="0">
              <a:latin typeface="Arial" panose="020B0604020202020204" pitchFamily="34" charset="0"/>
              <a:cs typeface="Arial" panose="020B0604020202020204" pitchFamily="34" charset="0"/>
            </a:rPr>
            <a:t>Approved MS4 Permit</a:t>
          </a:r>
        </a:p>
      </dgm:t>
    </dgm:pt>
    <dgm:pt modelId="{5848982E-B065-4DAE-9A42-5B6FA1F733E4}" type="parTrans" cxnId="{21DA12D2-D4F2-499C-99BD-62CE93E13215}">
      <dgm:prSet/>
      <dgm:spPr/>
      <dgm:t>
        <a:bodyPr/>
        <a:lstStyle/>
        <a:p>
          <a:endParaRPr lang="en-US">
            <a:latin typeface="Arial" panose="020B0604020202020204" pitchFamily="34" charset="0"/>
            <a:cs typeface="Arial" panose="020B0604020202020204" pitchFamily="34" charset="0"/>
          </a:endParaRPr>
        </a:p>
      </dgm:t>
    </dgm:pt>
    <dgm:pt modelId="{8201744C-C2EE-4FB4-998E-9EED6F0504CA}" type="sibTrans" cxnId="{21DA12D2-D4F2-499C-99BD-62CE93E13215}">
      <dgm:prSet/>
      <dgm:spPr/>
      <dgm:t>
        <a:bodyPr/>
        <a:lstStyle/>
        <a:p>
          <a:endParaRPr lang="en-US">
            <a:latin typeface="Arial" panose="020B0604020202020204" pitchFamily="34" charset="0"/>
            <a:cs typeface="Arial" panose="020B0604020202020204" pitchFamily="34" charset="0"/>
          </a:endParaRPr>
        </a:p>
      </dgm:t>
    </dgm:pt>
    <dgm:pt modelId="{2061255B-168F-4AC4-AD5C-2C15ACEBDE33}">
      <dgm:prSet custT="1"/>
      <dgm:spPr/>
      <dgm:t>
        <a:bodyPr/>
        <a:lstStyle/>
        <a:p>
          <a:r>
            <a:rPr lang="en-US" sz="1800" dirty="0">
              <a:latin typeface="Arial" panose="020B0604020202020204" pitchFamily="34" charset="0"/>
              <a:cs typeface="Arial" panose="020B0604020202020204" pitchFamily="34" charset="0"/>
            </a:rPr>
            <a:t>Funded projects include:</a:t>
          </a:r>
        </a:p>
      </dgm:t>
    </dgm:pt>
    <dgm:pt modelId="{125CF938-67B5-4718-9D41-97B2AD0AF1DC}" type="parTrans" cxnId="{25B6E006-F5ED-46A7-B348-43A4CF9D949B}">
      <dgm:prSet/>
      <dgm:spPr/>
      <dgm:t>
        <a:bodyPr/>
        <a:lstStyle/>
        <a:p>
          <a:endParaRPr lang="en-US">
            <a:latin typeface="Arial" panose="020B0604020202020204" pitchFamily="34" charset="0"/>
            <a:cs typeface="Arial" panose="020B0604020202020204" pitchFamily="34" charset="0"/>
          </a:endParaRPr>
        </a:p>
      </dgm:t>
    </dgm:pt>
    <dgm:pt modelId="{63840B79-86A5-4B82-9874-70B6A8F3D5F8}" type="sibTrans" cxnId="{25B6E006-F5ED-46A7-B348-43A4CF9D949B}">
      <dgm:prSet/>
      <dgm:spPr/>
      <dgm:t>
        <a:bodyPr/>
        <a:lstStyle/>
        <a:p>
          <a:endParaRPr lang="en-US">
            <a:latin typeface="Arial" panose="020B0604020202020204" pitchFamily="34" charset="0"/>
            <a:cs typeface="Arial" panose="020B0604020202020204" pitchFamily="34" charset="0"/>
          </a:endParaRPr>
        </a:p>
      </dgm:t>
    </dgm:pt>
    <dgm:pt modelId="{CC9B6949-A6A2-47D7-9C4D-3B07FC28341A}">
      <dgm:prSet custT="1"/>
      <dgm:spPr/>
      <dgm:t>
        <a:bodyPr/>
        <a:lstStyle/>
        <a:p>
          <a:r>
            <a:rPr lang="en-US" sz="1600" dirty="0">
              <a:latin typeface="Arial" panose="020B0604020202020204" pitchFamily="34" charset="0"/>
              <a:cs typeface="Arial" panose="020B0604020202020204" pitchFamily="34" charset="0"/>
            </a:rPr>
            <a:t>Open Vegetated Roadside Channels (8,900 LF at 7 sites)</a:t>
          </a:r>
        </a:p>
      </dgm:t>
    </dgm:pt>
    <dgm:pt modelId="{B5058E85-7086-417E-B036-31D03BDA0C13}" type="parTrans" cxnId="{2D7F6CD9-17A2-458B-B3D2-7EACB6A81457}">
      <dgm:prSet/>
      <dgm:spPr/>
      <dgm:t>
        <a:bodyPr/>
        <a:lstStyle/>
        <a:p>
          <a:endParaRPr lang="en-US">
            <a:latin typeface="Arial" panose="020B0604020202020204" pitchFamily="34" charset="0"/>
            <a:cs typeface="Arial" panose="020B0604020202020204" pitchFamily="34" charset="0"/>
          </a:endParaRPr>
        </a:p>
      </dgm:t>
    </dgm:pt>
    <dgm:pt modelId="{24CA14A2-92A3-482A-A7F2-BE3C1A4E5C3B}" type="sibTrans" cxnId="{2D7F6CD9-17A2-458B-B3D2-7EACB6A81457}">
      <dgm:prSet/>
      <dgm:spPr/>
      <dgm:t>
        <a:bodyPr/>
        <a:lstStyle/>
        <a:p>
          <a:endParaRPr lang="en-US">
            <a:latin typeface="Arial" panose="020B0604020202020204" pitchFamily="34" charset="0"/>
            <a:cs typeface="Arial" panose="020B0604020202020204" pitchFamily="34" charset="0"/>
          </a:endParaRPr>
        </a:p>
      </dgm:t>
    </dgm:pt>
    <dgm:pt modelId="{72EE8EDA-E6B8-4E13-8A36-63BBEFFFB09B}">
      <dgm:prSet custT="1"/>
      <dgm:spPr/>
      <dgm:t>
        <a:bodyPr/>
        <a:lstStyle/>
        <a:p>
          <a:r>
            <a:rPr lang="en-US" sz="1600" dirty="0">
              <a:latin typeface="Arial" panose="020B0604020202020204" pitchFamily="34" charset="0"/>
              <a:cs typeface="Arial" panose="020B0604020202020204" pitchFamily="34" charset="0"/>
            </a:rPr>
            <a:t>Rain Garden at Andersen Park</a:t>
          </a:r>
        </a:p>
      </dgm:t>
    </dgm:pt>
    <dgm:pt modelId="{F8833B6C-E93A-4F25-AE82-77E7CFF7399C}" type="parTrans" cxnId="{0867F89E-91E2-4F07-8E9E-CCA86B0DF2A6}">
      <dgm:prSet/>
      <dgm:spPr/>
      <dgm:t>
        <a:bodyPr/>
        <a:lstStyle/>
        <a:p>
          <a:endParaRPr lang="en-US">
            <a:latin typeface="Arial" panose="020B0604020202020204" pitchFamily="34" charset="0"/>
            <a:cs typeface="Arial" panose="020B0604020202020204" pitchFamily="34" charset="0"/>
          </a:endParaRPr>
        </a:p>
      </dgm:t>
    </dgm:pt>
    <dgm:pt modelId="{CC7A8939-1C15-4782-A8DA-2CCC0831077D}" type="sibTrans" cxnId="{0867F89E-91E2-4F07-8E9E-CCA86B0DF2A6}">
      <dgm:prSet/>
      <dgm:spPr/>
      <dgm:t>
        <a:bodyPr/>
        <a:lstStyle/>
        <a:p>
          <a:endParaRPr lang="en-US">
            <a:latin typeface="Arial" panose="020B0604020202020204" pitchFamily="34" charset="0"/>
            <a:cs typeface="Arial" panose="020B0604020202020204" pitchFamily="34" charset="0"/>
          </a:endParaRPr>
        </a:p>
      </dgm:t>
    </dgm:pt>
    <dgm:pt modelId="{05730BA6-4548-48D2-8789-3135B29FAB8D}">
      <dgm:prSet custT="1"/>
      <dgm:spPr/>
      <dgm:t>
        <a:bodyPr/>
        <a:lstStyle/>
        <a:p>
          <a:r>
            <a:rPr lang="en-US" sz="1600" dirty="0">
              <a:latin typeface="Arial" panose="020B0604020202020204" pitchFamily="34" charset="0"/>
              <a:cs typeface="Arial" panose="020B0604020202020204" pitchFamily="34" charset="0"/>
            </a:rPr>
            <a:t>Stream Restoration for Unnamed Tributary to Wertz Run (1,100 LF)</a:t>
          </a:r>
        </a:p>
      </dgm:t>
    </dgm:pt>
    <dgm:pt modelId="{2D1191C3-BD0E-4A4C-A258-F0C51C1D2985}" type="parTrans" cxnId="{69CB17F2-730E-4B25-B0C9-71B79D044053}">
      <dgm:prSet/>
      <dgm:spPr/>
      <dgm:t>
        <a:bodyPr/>
        <a:lstStyle/>
        <a:p>
          <a:endParaRPr lang="en-US">
            <a:latin typeface="Arial" panose="020B0604020202020204" pitchFamily="34" charset="0"/>
            <a:cs typeface="Arial" panose="020B0604020202020204" pitchFamily="34" charset="0"/>
          </a:endParaRPr>
        </a:p>
      </dgm:t>
    </dgm:pt>
    <dgm:pt modelId="{427B3C1C-B3F9-483B-ABED-57ADC807BE5A}" type="sibTrans" cxnId="{69CB17F2-730E-4B25-B0C9-71B79D044053}">
      <dgm:prSet/>
      <dgm:spPr/>
      <dgm:t>
        <a:bodyPr/>
        <a:lstStyle/>
        <a:p>
          <a:endParaRPr lang="en-US">
            <a:latin typeface="Arial" panose="020B0604020202020204" pitchFamily="34" charset="0"/>
            <a:cs typeface="Arial" panose="020B0604020202020204" pitchFamily="34" charset="0"/>
          </a:endParaRPr>
        </a:p>
      </dgm:t>
    </dgm:pt>
    <dgm:pt modelId="{3FBB91FC-D9B9-4B39-A112-5A58D2C90E03}">
      <dgm:prSet phldrT="[Text]" custT="1"/>
      <dgm:spPr/>
      <dgm:t>
        <a:bodyPr/>
        <a:lstStyle/>
        <a:p>
          <a:r>
            <a:rPr lang="en-US" sz="2000" dirty="0">
              <a:latin typeface="Arial" panose="020B0604020202020204" pitchFamily="34" charset="0"/>
              <a:cs typeface="Arial" panose="020B0604020202020204" pitchFamily="34" charset="0"/>
            </a:rPr>
            <a:t>Began development of the Township Stormwater Management Program (SWMP)</a:t>
          </a:r>
        </a:p>
      </dgm:t>
    </dgm:pt>
    <dgm:pt modelId="{6851A65A-E027-47F7-A194-2C8CC6B59B32}" type="parTrans" cxnId="{9453E94D-A6DA-4531-839D-A0111986078B}">
      <dgm:prSet/>
      <dgm:spPr/>
      <dgm:t>
        <a:bodyPr/>
        <a:lstStyle/>
        <a:p>
          <a:endParaRPr lang="en-US">
            <a:latin typeface="Arial" panose="020B0604020202020204" pitchFamily="34" charset="0"/>
            <a:cs typeface="Arial" panose="020B0604020202020204" pitchFamily="34" charset="0"/>
          </a:endParaRPr>
        </a:p>
      </dgm:t>
    </dgm:pt>
    <dgm:pt modelId="{7D7C00FB-93B0-47DA-A4B0-3967345CEE1D}" type="sibTrans" cxnId="{9453E94D-A6DA-4531-839D-A0111986078B}">
      <dgm:prSet/>
      <dgm:spPr/>
      <dgm:t>
        <a:bodyPr/>
        <a:lstStyle/>
        <a:p>
          <a:endParaRPr lang="en-US">
            <a:latin typeface="Arial" panose="020B0604020202020204" pitchFamily="34" charset="0"/>
            <a:cs typeface="Arial" panose="020B0604020202020204" pitchFamily="34" charset="0"/>
          </a:endParaRPr>
        </a:p>
      </dgm:t>
    </dgm:pt>
    <dgm:pt modelId="{572B2152-16F2-4D15-8196-17A5BC433443}">
      <dgm:prSet phldrT="[Text]" custT="1"/>
      <dgm:spPr/>
      <dgm:t>
        <a:bodyPr/>
        <a:lstStyle/>
        <a:p>
          <a:r>
            <a:rPr lang="en-US" sz="2000" dirty="0">
              <a:latin typeface="Arial" panose="020B0604020202020204" pitchFamily="34" charset="0"/>
              <a:cs typeface="Arial" panose="020B0604020202020204" pitchFamily="34" charset="0"/>
            </a:rPr>
            <a:t>Mariner Grant- $631,600</a:t>
          </a:r>
        </a:p>
      </dgm:t>
    </dgm:pt>
    <dgm:pt modelId="{ABB888D3-FA6C-4A5E-ACF1-9B644C2E95B0}" type="parTrans" cxnId="{B25DA0F0-87B1-4E34-B924-845CC723C884}">
      <dgm:prSet/>
      <dgm:spPr/>
      <dgm:t>
        <a:bodyPr/>
        <a:lstStyle/>
        <a:p>
          <a:endParaRPr lang="en-US">
            <a:latin typeface="Arial" panose="020B0604020202020204" pitchFamily="34" charset="0"/>
            <a:cs typeface="Arial" panose="020B0604020202020204" pitchFamily="34" charset="0"/>
          </a:endParaRPr>
        </a:p>
      </dgm:t>
    </dgm:pt>
    <dgm:pt modelId="{26E66720-FACB-4035-8596-9DB6BFA74FAF}" type="sibTrans" cxnId="{B25DA0F0-87B1-4E34-B924-845CC723C884}">
      <dgm:prSet/>
      <dgm:spPr/>
      <dgm:t>
        <a:bodyPr/>
        <a:lstStyle/>
        <a:p>
          <a:endParaRPr lang="en-US">
            <a:latin typeface="Arial" panose="020B0604020202020204" pitchFamily="34" charset="0"/>
            <a:cs typeface="Arial" panose="020B0604020202020204" pitchFamily="34" charset="0"/>
          </a:endParaRPr>
        </a:p>
      </dgm:t>
    </dgm:pt>
    <dgm:pt modelId="{E4AB6D94-9FED-434F-86E2-4802E39A76D1}" type="pres">
      <dgm:prSet presAssocID="{0A5C7A90-AA19-4EBA-9D7C-249B8A0E467D}" presName="linear" presStyleCnt="0">
        <dgm:presLayoutVars>
          <dgm:dir/>
          <dgm:animLvl val="lvl"/>
          <dgm:resizeHandles val="exact"/>
        </dgm:presLayoutVars>
      </dgm:prSet>
      <dgm:spPr/>
    </dgm:pt>
    <dgm:pt modelId="{A9C9FA00-11F0-4A20-9601-F2B85526D455}" type="pres">
      <dgm:prSet presAssocID="{EA74C30D-0829-4EB4-940F-777C959DF322}" presName="parentLin" presStyleCnt="0"/>
      <dgm:spPr/>
    </dgm:pt>
    <dgm:pt modelId="{1FBB720C-9CAF-4325-A91B-B5E141024038}" type="pres">
      <dgm:prSet presAssocID="{EA74C30D-0829-4EB4-940F-777C959DF322}" presName="parentLeftMargin" presStyleLbl="node1" presStyleIdx="0" presStyleCnt="3"/>
      <dgm:spPr/>
    </dgm:pt>
    <dgm:pt modelId="{11115E05-6E79-4489-9513-0463E731F8C9}" type="pres">
      <dgm:prSet presAssocID="{EA74C30D-0829-4EB4-940F-777C959DF322}" presName="parentText" presStyleLbl="node1" presStyleIdx="0" presStyleCnt="3" custScaleX="141759">
        <dgm:presLayoutVars>
          <dgm:chMax val="0"/>
          <dgm:bulletEnabled val="1"/>
        </dgm:presLayoutVars>
      </dgm:prSet>
      <dgm:spPr/>
    </dgm:pt>
    <dgm:pt modelId="{6E985F72-69A3-4DE9-AB14-92951525845B}" type="pres">
      <dgm:prSet presAssocID="{EA74C30D-0829-4EB4-940F-777C959DF322}" presName="negativeSpace" presStyleCnt="0"/>
      <dgm:spPr/>
    </dgm:pt>
    <dgm:pt modelId="{640B38DF-6967-459C-BEE9-EBEB6A920A8D}" type="pres">
      <dgm:prSet presAssocID="{EA74C30D-0829-4EB4-940F-777C959DF322}" presName="childText" presStyleLbl="conFgAcc1" presStyleIdx="0" presStyleCnt="3">
        <dgm:presLayoutVars>
          <dgm:bulletEnabled val="1"/>
        </dgm:presLayoutVars>
      </dgm:prSet>
      <dgm:spPr/>
    </dgm:pt>
    <dgm:pt modelId="{AF42B6DF-A852-442A-8264-D3FE7846E24A}" type="pres">
      <dgm:prSet presAssocID="{8201744C-C2EE-4FB4-998E-9EED6F0504CA}" presName="spaceBetweenRectangles" presStyleCnt="0"/>
      <dgm:spPr/>
    </dgm:pt>
    <dgm:pt modelId="{47483A8B-6587-486F-87F2-5EDC84CAF2F2}" type="pres">
      <dgm:prSet presAssocID="{3FBB91FC-D9B9-4B39-A112-5A58D2C90E03}" presName="parentLin" presStyleCnt="0"/>
      <dgm:spPr/>
    </dgm:pt>
    <dgm:pt modelId="{7646135F-AEAC-460B-B456-A85D0972D407}" type="pres">
      <dgm:prSet presAssocID="{3FBB91FC-D9B9-4B39-A112-5A58D2C90E03}" presName="parentLeftMargin" presStyleLbl="node1" presStyleIdx="0" presStyleCnt="3"/>
      <dgm:spPr/>
    </dgm:pt>
    <dgm:pt modelId="{F565521C-FC14-4660-8BCC-DD1C16BF1296}" type="pres">
      <dgm:prSet presAssocID="{3FBB91FC-D9B9-4B39-A112-5A58D2C90E03}" presName="parentText" presStyleLbl="node1" presStyleIdx="1" presStyleCnt="3" custScaleX="141759">
        <dgm:presLayoutVars>
          <dgm:chMax val="0"/>
          <dgm:bulletEnabled val="1"/>
        </dgm:presLayoutVars>
      </dgm:prSet>
      <dgm:spPr/>
    </dgm:pt>
    <dgm:pt modelId="{6AF5E7ED-3C06-4A00-A493-6070A4415466}" type="pres">
      <dgm:prSet presAssocID="{3FBB91FC-D9B9-4B39-A112-5A58D2C90E03}" presName="negativeSpace" presStyleCnt="0"/>
      <dgm:spPr/>
    </dgm:pt>
    <dgm:pt modelId="{85A859F7-2299-4536-8671-B0F1757C0C6F}" type="pres">
      <dgm:prSet presAssocID="{3FBB91FC-D9B9-4B39-A112-5A58D2C90E03}" presName="childText" presStyleLbl="conFgAcc1" presStyleIdx="1" presStyleCnt="3">
        <dgm:presLayoutVars>
          <dgm:bulletEnabled val="1"/>
        </dgm:presLayoutVars>
      </dgm:prSet>
      <dgm:spPr/>
    </dgm:pt>
    <dgm:pt modelId="{D421F4A8-223D-4302-B995-328128402D65}" type="pres">
      <dgm:prSet presAssocID="{7D7C00FB-93B0-47DA-A4B0-3967345CEE1D}" presName="spaceBetweenRectangles" presStyleCnt="0"/>
      <dgm:spPr/>
    </dgm:pt>
    <dgm:pt modelId="{6062393E-26EC-4F52-9474-180D7DF00223}" type="pres">
      <dgm:prSet presAssocID="{572B2152-16F2-4D15-8196-17A5BC433443}" presName="parentLin" presStyleCnt="0"/>
      <dgm:spPr/>
    </dgm:pt>
    <dgm:pt modelId="{6328B1F6-5B0B-46FD-9ABB-9A33019AAC88}" type="pres">
      <dgm:prSet presAssocID="{572B2152-16F2-4D15-8196-17A5BC433443}" presName="parentLeftMargin" presStyleLbl="node1" presStyleIdx="1" presStyleCnt="3"/>
      <dgm:spPr/>
    </dgm:pt>
    <dgm:pt modelId="{0D957B09-0001-476B-856A-671F494966DC}" type="pres">
      <dgm:prSet presAssocID="{572B2152-16F2-4D15-8196-17A5BC433443}" presName="parentText" presStyleLbl="node1" presStyleIdx="2" presStyleCnt="3" custScaleX="141759">
        <dgm:presLayoutVars>
          <dgm:chMax val="0"/>
          <dgm:bulletEnabled val="1"/>
        </dgm:presLayoutVars>
      </dgm:prSet>
      <dgm:spPr/>
    </dgm:pt>
    <dgm:pt modelId="{4C690195-9CA1-4278-8B17-37EECACAD2AA}" type="pres">
      <dgm:prSet presAssocID="{572B2152-16F2-4D15-8196-17A5BC433443}" presName="negativeSpace" presStyleCnt="0"/>
      <dgm:spPr/>
    </dgm:pt>
    <dgm:pt modelId="{3C74874A-B447-49D3-9A7A-AAFFAE7FF67E}" type="pres">
      <dgm:prSet presAssocID="{572B2152-16F2-4D15-8196-17A5BC433443}" presName="childText" presStyleLbl="conFgAcc1" presStyleIdx="2" presStyleCnt="3">
        <dgm:presLayoutVars>
          <dgm:bulletEnabled val="1"/>
        </dgm:presLayoutVars>
      </dgm:prSet>
      <dgm:spPr/>
    </dgm:pt>
  </dgm:ptLst>
  <dgm:cxnLst>
    <dgm:cxn modelId="{0E3EFB00-4DF5-495E-B972-E692F1B1E4F4}" type="presOf" srcId="{2061255B-168F-4AC4-AD5C-2C15ACEBDE33}" destId="{3C74874A-B447-49D3-9A7A-AAFFAE7FF67E}" srcOrd="0" destOrd="0" presId="urn:microsoft.com/office/officeart/2005/8/layout/list1"/>
    <dgm:cxn modelId="{25B6E006-F5ED-46A7-B348-43A4CF9D949B}" srcId="{572B2152-16F2-4D15-8196-17A5BC433443}" destId="{2061255B-168F-4AC4-AD5C-2C15ACEBDE33}" srcOrd="0" destOrd="0" parTransId="{125CF938-67B5-4718-9D41-97B2AD0AF1DC}" sibTransId="{63840B79-86A5-4B82-9874-70B6A8F3D5F8}"/>
    <dgm:cxn modelId="{82D38430-1E66-4832-BE30-FE811AE6F856}" type="presOf" srcId="{72EE8EDA-E6B8-4E13-8A36-63BBEFFFB09B}" destId="{3C74874A-B447-49D3-9A7A-AAFFAE7FF67E}" srcOrd="0" destOrd="2" presId="urn:microsoft.com/office/officeart/2005/8/layout/list1"/>
    <dgm:cxn modelId="{F72DA93F-FAAB-4CDD-A501-EFCFD76AFFF5}" type="presOf" srcId="{EA74C30D-0829-4EB4-940F-777C959DF322}" destId="{1FBB720C-9CAF-4325-A91B-B5E141024038}" srcOrd="0" destOrd="0" presId="urn:microsoft.com/office/officeart/2005/8/layout/list1"/>
    <dgm:cxn modelId="{B6D5E35B-0048-4497-9B7B-FF2BA29A8C51}" type="presOf" srcId="{0A5C7A90-AA19-4EBA-9D7C-249B8A0E467D}" destId="{E4AB6D94-9FED-434F-86E2-4802E39A76D1}" srcOrd="0" destOrd="0" presId="urn:microsoft.com/office/officeart/2005/8/layout/list1"/>
    <dgm:cxn modelId="{8385BC61-0F07-419E-AD39-9D58ABEAB1CD}" type="presOf" srcId="{3FBB91FC-D9B9-4B39-A112-5A58D2C90E03}" destId="{F565521C-FC14-4660-8BCC-DD1C16BF1296}" srcOrd="1" destOrd="0" presId="urn:microsoft.com/office/officeart/2005/8/layout/list1"/>
    <dgm:cxn modelId="{9BB5A649-7DE5-471C-89F4-8FF0DBA8881E}" type="presOf" srcId="{05730BA6-4548-48D2-8789-3135B29FAB8D}" destId="{3C74874A-B447-49D3-9A7A-AAFFAE7FF67E}" srcOrd="0" destOrd="3" presId="urn:microsoft.com/office/officeart/2005/8/layout/list1"/>
    <dgm:cxn modelId="{8A15D14C-CD3C-48C9-B434-52D1101EBB4B}" type="presOf" srcId="{EA74C30D-0829-4EB4-940F-777C959DF322}" destId="{11115E05-6E79-4489-9513-0463E731F8C9}" srcOrd="1" destOrd="0" presId="urn:microsoft.com/office/officeart/2005/8/layout/list1"/>
    <dgm:cxn modelId="{9453E94D-A6DA-4531-839D-A0111986078B}" srcId="{0A5C7A90-AA19-4EBA-9D7C-249B8A0E467D}" destId="{3FBB91FC-D9B9-4B39-A112-5A58D2C90E03}" srcOrd="1" destOrd="0" parTransId="{6851A65A-E027-47F7-A194-2C8CC6B59B32}" sibTransId="{7D7C00FB-93B0-47DA-A4B0-3967345CEE1D}"/>
    <dgm:cxn modelId="{262EC678-52C2-4FDC-BF13-A21F1A54D756}" type="presOf" srcId="{3FBB91FC-D9B9-4B39-A112-5A58D2C90E03}" destId="{7646135F-AEAC-460B-B456-A85D0972D407}" srcOrd="0" destOrd="0" presId="urn:microsoft.com/office/officeart/2005/8/layout/list1"/>
    <dgm:cxn modelId="{0867F89E-91E2-4F07-8E9E-CCA86B0DF2A6}" srcId="{2061255B-168F-4AC4-AD5C-2C15ACEBDE33}" destId="{72EE8EDA-E6B8-4E13-8A36-63BBEFFFB09B}" srcOrd="1" destOrd="0" parTransId="{F8833B6C-E93A-4F25-AE82-77E7CFF7399C}" sibTransId="{CC7A8939-1C15-4782-A8DA-2CCC0831077D}"/>
    <dgm:cxn modelId="{016E02C8-2301-4A82-BAFE-2A92969150F5}" type="presOf" srcId="{572B2152-16F2-4D15-8196-17A5BC433443}" destId="{6328B1F6-5B0B-46FD-9ABB-9A33019AAC88}" srcOrd="0" destOrd="0" presId="urn:microsoft.com/office/officeart/2005/8/layout/list1"/>
    <dgm:cxn modelId="{21DA12D2-D4F2-499C-99BD-62CE93E13215}" srcId="{0A5C7A90-AA19-4EBA-9D7C-249B8A0E467D}" destId="{EA74C30D-0829-4EB4-940F-777C959DF322}" srcOrd="0" destOrd="0" parTransId="{5848982E-B065-4DAE-9A42-5B6FA1F733E4}" sibTransId="{8201744C-C2EE-4FB4-998E-9EED6F0504CA}"/>
    <dgm:cxn modelId="{2D7F6CD9-17A2-458B-B3D2-7EACB6A81457}" srcId="{2061255B-168F-4AC4-AD5C-2C15ACEBDE33}" destId="{CC9B6949-A6A2-47D7-9C4D-3B07FC28341A}" srcOrd="0" destOrd="0" parTransId="{B5058E85-7086-417E-B036-31D03BDA0C13}" sibTransId="{24CA14A2-92A3-482A-A7F2-BE3C1A4E5C3B}"/>
    <dgm:cxn modelId="{A96361DD-49A9-4498-B139-80365001A0D1}" type="presOf" srcId="{CC9B6949-A6A2-47D7-9C4D-3B07FC28341A}" destId="{3C74874A-B447-49D3-9A7A-AAFFAE7FF67E}" srcOrd="0" destOrd="1" presId="urn:microsoft.com/office/officeart/2005/8/layout/list1"/>
    <dgm:cxn modelId="{D0E407F0-8CAF-406E-8B08-CCA52DC3DA22}" type="presOf" srcId="{572B2152-16F2-4D15-8196-17A5BC433443}" destId="{0D957B09-0001-476B-856A-671F494966DC}" srcOrd="1" destOrd="0" presId="urn:microsoft.com/office/officeart/2005/8/layout/list1"/>
    <dgm:cxn modelId="{B25DA0F0-87B1-4E34-B924-845CC723C884}" srcId="{0A5C7A90-AA19-4EBA-9D7C-249B8A0E467D}" destId="{572B2152-16F2-4D15-8196-17A5BC433443}" srcOrd="2" destOrd="0" parTransId="{ABB888D3-FA6C-4A5E-ACF1-9B644C2E95B0}" sibTransId="{26E66720-FACB-4035-8596-9DB6BFA74FAF}"/>
    <dgm:cxn modelId="{69CB17F2-730E-4B25-B0C9-71B79D044053}" srcId="{2061255B-168F-4AC4-AD5C-2C15ACEBDE33}" destId="{05730BA6-4548-48D2-8789-3135B29FAB8D}" srcOrd="2" destOrd="0" parTransId="{2D1191C3-BD0E-4A4C-A258-F0C51C1D2985}" sibTransId="{427B3C1C-B3F9-483B-ABED-57ADC807BE5A}"/>
    <dgm:cxn modelId="{CB2A909F-0997-4F10-911D-040CD3B2760C}" type="presParOf" srcId="{E4AB6D94-9FED-434F-86E2-4802E39A76D1}" destId="{A9C9FA00-11F0-4A20-9601-F2B85526D455}" srcOrd="0" destOrd="0" presId="urn:microsoft.com/office/officeart/2005/8/layout/list1"/>
    <dgm:cxn modelId="{77E7412F-F2DA-4C31-B0E0-B0EB53AE1360}" type="presParOf" srcId="{A9C9FA00-11F0-4A20-9601-F2B85526D455}" destId="{1FBB720C-9CAF-4325-A91B-B5E141024038}" srcOrd="0" destOrd="0" presId="urn:microsoft.com/office/officeart/2005/8/layout/list1"/>
    <dgm:cxn modelId="{71BC19BB-E98E-4BD8-A5BA-3D1F2B563F2D}" type="presParOf" srcId="{A9C9FA00-11F0-4A20-9601-F2B85526D455}" destId="{11115E05-6E79-4489-9513-0463E731F8C9}" srcOrd="1" destOrd="0" presId="urn:microsoft.com/office/officeart/2005/8/layout/list1"/>
    <dgm:cxn modelId="{FC061A1C-7578-4039-AFC7-B2A973C1D6E9}" type="presParOf" srcId="{E4AB6D94-9FED-434F-86E2-4802E39A76D1}" destId="{6E985F72-69A3-4DE9-AB14-92951525845B}" srcOrd="1" destOrd="0" presId="urn:microsoft.com/office/officeart/2005/8/layout/list1"/>
    <dgm:cxn modelId="{8682C217-DB6F-49D1-9000-26DB88FEA2F1}" type="presParOf" srcId="{E4AB6D94-9FED-434F-86E2-4802E39A76D1}" destId="{640B38DF-6967-459C-BEE9-EBEB6A920A8D}" srcOrd="2" destOrd="0" presId="urn:microsoft.com/office/officeart/2005/8/layout/list1"/>
    <dgm:cxn modelId="{8D8F486E-DFBD-43E8-BBED-9F85BE70616B}" type="presParOf" srcId="{E4AB6D94-9FED-434F-86E2-4802E39A76D1}" destId="{AF42B6DF-A852-442A-8264-D3FE7846E24A}" srcOrd="3" destOrd="0" presId="urn:microsoft.com/office/officeart/2005/8/layout/list1"/>
    <dgm:cxn modelId="{829027AA-0499-437E-9A23-E8B7CE05C889}" type="presParOf" srcId="{E4AB6D94-9FED-434F-86E2-4802E39A76D1}" destId="{47483A8B-6587-486F-87F2-5EDC84CAF2F2}" srcOrd="4" destOrd="0" presId="urn:microsoft.com/office/officeart/2005/8/layout/list1"/>
    <dgm:cxn modelId="{72EFD4EA-04C3-4268-B306-7F1672214983}" type="presParOf" srcId="{47483A8B-6587-486F-87F2-5EDC84CAF2F2}" destId="{7646135F-AEAC-460B-B456-A85D0972D407}" srcOrd="0" destOrd="0" presId="urn:microsoft.com/office/officeart/2005/8/layout/list1"/>
    <dgm:cxn modelId="{1C37BADD-6775-4DF2-8F09-AE5B5EAFBB86}" type="presParOf" srcId="{47483A8B-6587-486F-87F2-5EDC84CAF2F2}" destId="{F565521C-FC14-4660-8BCC-DD1C16BF1296}" srcOrd="1" destOrd="0" presId="urn:microsoft.com/office/officeart/2005/8/layout/list1"/>
    <dgm:cxn modelId="{AA1902E7-CA6E-4B3A-823D-DACA64DD3B9B}" type="presParOf" srcId="{E4AB6D94-9FED-434F-86E2-4802E39A76D1}" destId="{6AF5E7ED-3C06-4A00-A493-6070A4415466}" srcOrd="5" destOrd="0" presId="urn:microsoft.com/office/officeart/2005/8/layout/list1"/>
    <dgm:cxn modelId="{362EECD0-91FC-459C-A3BF-534D30BBF8E3}" type="presParOf" srcId="{E4AB6D94-9FED-434F-86E2-4802E39A76D1}" destId="{85A859F7-2299-4536-8671-B0F1757C0C6F}" srcOrd="6" destOrd="0" presId="urn:microsoft.com/office/officeart/2005/8/layout/list1"/>
    <dgm:cxn modelId="{38566502-731E-48A6-87C4-0C73B2797464}" type="presParOf" srcId="{E4AB6D94-9FED-434F-86E2-4802E39A76D1}" destId="{D421F4A8-223D-4302-B995-328128402D65}" srcOrd="7" destOrd="0" presId="urn:microsoft.com/office/officeart/2005/8/layout/list1"/>
    <dgm:cxn modelId="{2412BE1C-1A57-47AE-BD4F-1931FD6D69A3}" type="presParOf" srcId="{E4AB6D94-9FED-434F-86E2-4802E39A76D1}" destId="{6062393E-26EC-4F52-9474-180D7DF00223}" srcOrd="8" destOrd="0" presId="urn:microsoft.com/office/officeart/2005/8/layout/list1"/>
    <dgm:cxn modelId="{4B34CEFD-6A67-4426-9318-4B9BFBBE5DB3}" type="presParOf" srcId="{6062393E-26EC-4F52-9474-180D7DF00223}" destId="{6328B1F6-5B0B-46FD-9ABB-9A33019AAC88}" srcOrd="0" destOrd="0" presId="urn:microsoft.com/office/officeart/2005/8/layout/list1"/>
    <dgm:cxn modelId="{C61B87C3-BE97-482F-99C7-3E5DF19A5148}" type="presParOf" srcId="{6062393E-26EC-4F52-9474-180D7DF00223}" destId="{0D957B09-0001-476B-856A-671F494966DC}" srcOrd="1" destOrd="0" presId="urn:microsoft.com/office/officeart/2005/8/layout/list1"/>
    <dgm:cxn modelId="{09F833E4-A66A-49EC-BBD3-DC41853CBE72}" type="presParOf" srcId="{E4AB6D94-9FED-434F-86E2-4802E39A76D1}" destId="{4C690195-9CA1-4278-8B17-37EECACAD2AA}" srcOrd="9" destOrd="0" presId="urn:microsoft.com/office/officeart/2005/8/layout/list1"/>
    <dgm:cxn modelId="{9D2EAA54-4D4B-4BED-A5B6-0AF023633242}" type="presParOf" srcId="{E4AB6D94-9FED-434F-86E2-4802E39A76D1}" destId="{3C74874A-B447-49D3-9A7A-AAFFAE7FF67E}"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3E57F5-656A-495D-836B-05BB8DDF1F19}"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5CDAC380-1EDD-4FC9-885E-8E74D3216449}">
      <dgm:prSet custT="1"/>
      <dgm:spPr/>
      <dgm:t>
        <a:bodyPr anchor="t"/>
        <a:lstStyle/>
        <a:p>
          <a:r>
            <a:rPr lang="en-US" sz="4000" dirty="0"/>
            <a:t>E&amp;S: </a:t>
          </a:r>
          <a:r>
            <a:rPr lang="en-US" sz="2400" dirty="0"/>
            <a:t>Erosion and Sedimentation</a:t>
          </a:r>
        </a:p>
      </dgm:t>
    </dgm:pt>
    <dgm:pt modelId="{C0D2AC92-5E63-4B05-B170-4DB9A974D446}" type="parTrans" cxnId="{A754CEAB-A943-46DA-903A-6E6F3FD39DE0}">
      <dgm:prSet/>
      <dgm:spPr/>
      <dgm:t>
        <a:bodyPr/>
        <a:lstStyle/>
        <a:p>
          <a:endParaRPr lang="en-US"/>
        </a:p>
      </dgm:t>
    </dgm:pt>
    <dgm:pt modelId="{83EBA4BA-312B-4BA8-89EB-D7675CE1423A}" type="sibTrans" cxnId="{A754CEAB-A943-46DA-903A-6E6F3FD39DE0}">
      <dgm:prSet/>
      <dgm:spPr/>
      <dgm:t>
        <a:bodyPr/>
        <a:lstStyle/>
        <a:p>
          <a:endParaRPr lang="en-US"/>
        </a:p>
      </dgm:t>
    </dgm:pt>
    <dgm:pt modelId="{C1F00805-1D4B-41EE-819C-A2DA00B55D90}">
      <dgm:prSet custT="1"/>
      <dgm:spPr/>
      <dgm:t>
        <a:bodyPr anchor="t"/>
        <a:lstStyle/>
        <a:p>
          <a:r>
            <a:rPr lang="en-US" sz="4000" dirty="0"/>
            <a:t>GSI: </a:t>
          </a:r>
          <a:r>
            <a:rPr lang="en-US" sz="2400" dirty="0"/>
            <a:t>Green Stormwater Infrastructure</a:t>
          </a:r>
        </a:p>
      </dgm:t>
    </dgm:pt>
    <dgm:pt modelId="{21622B08-E0BD-4D1E-B861-B1596874EA7D}" type="parTrans" cxnId="{604DCCA2-D0B4-43BE-AC99-6E860E3D90C7}">
      <dgm:prSet/>
      <dgm:spPr/>
      <dgm:t>
        <a:bodyPr/>
        <a:lstStyle/>
        <a:p>
          <a:endParaRPr lang="en-US"/>
        </a:p>
      </dgm:t>
    </dgm:pt>
    <dgm:pt modelId="{CDC85A1A-BA66-4984-960D-50B9092B5211}" type="sibTrans" cxnId="{604DCCA2-D0B4-43BE-AC99-6E860E3D90C7}">
      <dgm:prSet/>
      <dgm:spPr/>
      <dgm:t>
        <a:bodyPr/>
        <a:lstStyle/>
        <a:p>
          <a:endParaRPr lang="en-US"/>
        </a:p>
      </dgm:t>
    </dgm:pt>
    <dgm:pt modelId="{3491A070-EB6B-4984-A56F-45EB460687F7}">
      <dgm:prSet custT="1"/>
      <dgm:spPr/>
      <dgm:t>
        <a:bodyPr anchor="ctr"/>
        <a:lstStyle/>
        <a:p>
          <a:r>
            <a:rPr lang="en-US" sz="4000" dirty="0"/>
            <a:t>IDD&amp;E: </a:t>
          </a:r>
          <a:r>
            <a:rPr lang="en-US" sz="2400" dirty="0"/>
            <a:t>Illicit Discharge Detection and Elimination</a:t>
          </a:r>
        </a:p>
      </dgm:t>
    </dgm:pt>
    <dgm:pt modelId="{C1EB206A-F81E-4299-8B47-32D9E68FBC24}" type="parTrans" cxnId="{2E1AA7C8-FE0F-4DC1-95EA-96E2BE5F1337}">
      <dgm:prSet/>
      <dgm:spPr/>
      <dgm:t>
        <a:bodyPr/>
        <a:lstStyle/>
        <a:p>
          <a:endParaRPr lang="en-US"/>
        </a:p>
      </dgm:t>
    </dgm:pt>
    <dgm:pt modelId="{60A1E31F-51A2-4803-8C45-7EB3091C22F5}" type="sibTrans" cxnId="{2E1AA7C8-FE0F-4DC1-95EA-96E2BE5F1337}">
      <dgm:prSet/>
      <dgm:spPr/>
      <dgm:t>
        <a:bodyPr/>
        <a:lstStyle/>
        <a:p>
          <a:endParaRPr lang="en-US"/>
        </a:p>
      </dgm:t>
    </dgm:pt>
    <dgm:pt modelId="{BFD06771-08D0-46B9-877B-443524B8766E}">
      <dgm:prSet custT="1"/>
      <dgm:spPr/>
      <dgm:t>
        <a:bodyPr anchor="t"/>
        <a:lstStyle/>
        <a:p>
          <a:r>
            <a:rPr lang="en-US" sz="4000" dirty="0"/>
            <a:t>MCM: </a:t>
          </a:r>
          <a:r>
            <a:rPr lang="en-US" sz="2400" dirty="0"/>
            <a:t>Minimum Control Measure</a:t>
          </a:r>
        </a:p>
      </dgm:t>
    </dgm:pt>
    <dgm:pt modelId="{F8D5F0C4-CF95-48E0-81EB-0F33C273A625}" type="parTrans" cxnId="{E8FD679B-221D-47C4-99A8-9E64D7618887}">
      <dgm:prSet/>
      <dgm:spPr/>
      <dgm:t>
        <a:bodyPr/>
        <a:lstStyle/>
        <a:p>
          <a:endParaRPr lang="en-US"/>
        </a:p>
      </dgm:t>
    </dgm:pt>
    <dgm:pt modelId="{E3546311-7370-4364-9306-085CE02E978E}" type="sibTrans" cxnId="{E8FD679B-221D-47C4-99A8-9E64D7618887}">
      <dgm:prSet/>
      <dgm:spPr/>
      <dgm:t>
        <a:bodyPr/>
        <a:lstStyle/>
        <a:p>
          <a:endParaRPr lang="en-US"/>
        </a:p>
      </dgm:t>
    </dgm:pt>
    <dgm:pt modelId="{5C0E5945-B93E-4A78-BB20-0C32EF4B26DF}">
      <dgm:prSet custT="1"/>
      <dgm:spPr/>
      <dgm:t>
        <a:bodyPr anchor="ctr"/>
        <a:lstStyle/>
        <a:p>
          <a:r>
            <a:rPr lang="en-US" sz="4000" dirty="0"/>
            <a:t>MS4: </a:t>
          </a:r>
          <a:r>
            <a:rPr lang="en-US" sz="2400" dirty="0"/>
            <a:t>Municipal Separate Storm Sewer System</a:t>
          </a:r>
        </a:p>
      </dgm:t>
    </dgm:pt>
    <dgm:pt modelId="{00C4EECF-E6D7-4ABE-8960-1C349A736C6D}" type="parTrans" cxnId="{0681C7BE-BC3E-4003-94EC-7790336D0ADB}">
      <dgm:prSet/>
      <dgm:spPr/>
      <dgm:t>
        <a:bodyPr/>
        <a:lstStyle/>
        <a:p>
          <a:endParaRPr lang="en-US"/>
        </a:p>
      </dgm:t>
    </dgm:pt>
    <dgm:pt modelId="{3DDF7AA0-353E-4215-8224-CCD7E436AFB6}" type="sibTrans" cxnId="{0681C7BE-BC3E-4003-94EC-7790336D0ADB}">
      <dgm:prSet/>
      <dgm:spPr/>
      <dgm:t>
        <a:bodyPr/>
        <a:lstStyle/>
        <a:p>
          <a:endParaRPr lang="en-US"/>
        </a:p>
      </dgm:t>
    </dgm:pt>
    <dgm:pt modelId="{F969070A-66F6-4477-A153-F601BC3B2BF1}">
      <dgm:prSet custT="1"/>
      <dgm:spPr/>
      <dgm:t>
        <a:bodyPr/>
        <a:lstStyle/>
        <a:p>
          <a:r>
            <a:rPr lang="en-US" sz="4000" dirty="0"/>
            <a:t>PCSM: </a:t>
          </a:r>
          <a:r>
            <a:rPr lang="en-US" sz="2400" dirty="0"/>
            <a:t>Post Construction Stormwater Management </a:t>
          </a:r>
        </a:p>
      </dgm:t>
    </dgm:pt>
    <dgm:pt modelId="{2D3BB35A-F4C6-4B5E-9C67-C7AFE2248016}" type="parTrans" cxnId="{F06D5DDE-1CCC-4105-B4AA-345A0B3B40D6}">
      <dgm:prSet/>
      <dgm:spPr/>
      <dgm:t>
        <a:bodyPr/>
        <a:lstStyle/>
        <a:p>
          <a:endParaRPr lang="en-US"/>
        </a:p>
      </dgm:t>
    </dgm:pt>
    <dgm:pt modelId="{2B91D6F0-3E1A-4447-A34C-92BBB5676E28}" type="sibTrans" cxnId="{F06D5DDE-1CCC-4105-B4AA-345A0B3B40D6}">
      <dgm:prSet/>
      <dgm:spPr/>
      <dgm:t>
        <a:bodyPr/>
        <a:lstStyle/>
        <a:p>
          <a:endParaRPr lang="en-US"/>
        </a:p>
      </dgm:t>
    </dgm:pt>
    <dgm:pt modelId="{97130D73-E677-4D5F-9312-9ABB79F7F3D5}">
      <dgm:prSet custT="1"/>
      <dgm:spPr/>
      <dgm:t>
        <a:bodyPr anchor="t"/>
        <a:lstStyle/>
        <a:p>
          <a:r>
            <a:rPr lang="en-US" sz="4000" dirty="0"/>
            <a:t>PRP: </a:t>
          </a:r>
          <a:r>
            <a:rPr lang="en-US" sz="2400" dirty="0"/>
            <a:t>Pollutant Reduction Plan</a:t>
          </a:r>
        </a:p>
      </dgm:t>
    </dgm:pt>
    <dgm:pt modelId="{0C3C4EB8-93E1-426B-854B-5F39A851FE72}" type="parTrans" cxnId="{3B9DC4A0-019D-402A-A321-56237C08D9E4}">
      <dgm:prSet/>
      <dgm:spPr/>
      <dgm:t>
        <a:bodyPr/>
        <a:lstStyle/>
        <a:p>
          <a:endParaRPr lang="en-US"/>
        </a:p>
      </dgm:t>
    </dgm:pt>
    <dgm:pt modelId="{D32F07C7-70DB-45B8-9DC1-D53D8F238C5C}" type="sibTrans" cxnId="{3B9DC4A0-019D-402A-A321-56237C08D9E4}">
      <dgm:prSet/>
      <dgm:spPr/>
      <dgm:t>
        <a:bodyPr/>
        <a:lstStyle/>
        <a:p>
          <a:endParaRPr lang="en-US"/>
        </a:p>
      </dgm:t>
    </dgm:pt>
    <dgm:pt modelId="{2173F22D-3856-40CB-83B7-0F3991E5B5CA}">
      <dgm:prSet custT="1"/>
      <dgm:spPr/>
      <dgm:t>
        <a:bodyPr/>
        <a:lstStyle/>
        <a:p>
          <a:r>
            <a:rPr lang="en-US" sz="4000" dirty="0"/>
            <a:t>SWMP: </a:t>
          </a:r>
          <a:r>
            <a:rPr lang="en-US" sz="2400" dirty="0"/>
            <a:t>Stormwater Management Program</a:t>
          </a:r>
        </a:p>
      </dgm:t>
    </dgm:pt>
    <dgm:pt modelId="{221A0D57-0EE9-4A9E-B648-15CBBD4E1F2C}" type="parTrans" cxnId="{5384E7E6-3F88-48CA-8FA5-EC770C90F046}">
      <dgm:prSet/>
      <dgm:spPr/>
      <dgm:t>
        <a:bodyPr/>
        <a:lstStyle/>
        <a:p>
          <a:endParaRPr lang="en-US"/>
        </a:p>
      </dgm:t>
    </dgm:pt>
    <dgm:pt modelId="{3477B3CB-DF7C-42DF-B217-EC5C3F179899}" type="sibTrans" cxnId="{5384E7E6-3F88-48CA-8FA5-EC770C90F046}">
      <dgm:prSet/>
      <dgm:spPr/>
      <dgm:t>
        <a:bodyPr/>
        <a:lstStyle/>
        <a:p>
          <a:endParaRPr lang="en-US"/>
        </a:p>
      </dgm:t>
    </dgm:pt>
    <dgm:pt modelId="{6B69F9CF-3111-472B-9B08-CE22337B4395}" type="pres">
      <dgm:prSet presAssocID="{BA3E57F5-656A-495D-836B-05BB8DDF1F19}" presName="diagram" presStyleCnt="0">
        <dgm:presLayoutVars>
          <dgm:dir/>
          <dgm:resizeHandles val="exact"/>
        </dgm:presLayoutVars>
      </dgm:prSet>
      <dgm:spPr/>
    </dgm:pt>
    <dgm:pt modelId="{E8DBE9F1-A4E1-4357-A57E-CBD301CA0598}" type="pres">
      <dgm:prSet presAssocID="{5CDAC380-1EDD-4FC9-885E-8E74D3216449}" presName="node" presStyleLbl="node1" presStyleIdx="0" presStyleCnt="8">
        <dgm:presLayoutVars>
          <dgm:bulletEnabled val="1"/>
        </dgm:presLayoutVars>
      </dgm:prSet>
      <dgm:spPr/>
    </dgm:pt>
    <dgm:pt modelId="{5377B242-E5A5-49B7-ABB9-9F0F165EF38A}" type="pres">
      <dgm:prSet presAssocID="{83EBA4BA-312B-4BA8-89EB-D7675CE1423A}" presName="sibTrans" presStyleCnt="0"/>
      <dgm:spPr/>
    </dgm:pt>
    <dgm:pt modelId="{AD2C26C7-AD5F-468C-AF77-485F086B9C9F}" type="pres">
      <dgm:prSet presAssocID="{C1F00805-1D4B-41EE-819C-A2DA00B55D90}" presName="node" presStyleLbl="node1" presStyleIdx="1" presStyleCnt="8">
        <dgm:presLayoutVars>
          <dgm:bulletEnabled val="1"/>
        </dgm:presLayoutVars>
      </dgm:prSet>
      <dgm:spPr/>
    </dgm:pt>
    <dgm:pt modelId="{24087B12-C93F-4D02-A313-6DDB5AF2C12D}" type="pres">
      <dgm:prSet presAssocID="{CDC85A1A-BA66-4984-960D-50B9092B5211}" presName="sibTrans" presStyleCnt="0"/>
      <dgm:spPr/>
    </dgm:pt>
    <dgm:pt modelId="{8A62CD89-252B-4F6B-88B6-20888A5C7878}" type="pres">
      <dgm:prSet presAssocID="{3491A070-EB6B-4984-A56F-45EB460687F7}" presName="node" presStyleLbl="node1" presStyleIdx="2" presStyleCnt="8" custScaleY="98606">
        <dgm:presLayoutVars>
          <dgm:bulletEnabled val="1"/>
        </dgm:presLayoutVars>
      </dgm:prSet>
      <dgm:spPr/>
    </dgm:pt>
    <dgm:pt modelId="{B11CA4B7-4BE4-4788-BE54-19CD1A4EE0AB}" type="pres">
      <dgm:prSet presAssocID="{60A1E31F-51A2-4803-8C45-7EB3091C22F5}" presName="sibTrans" presStyleCnt="0"/>
      <dgm:spPr/>
    </dgm:pt>
    <dgm:pt modelId="{A9B8FAA4-2D17-4E91-B2A3-F4A19F071D83}" type="pres">
      <dgm:prSet presAssocID="{BFD06771-08D0-46B9-877B-443524B8766E}" presName="node" presStyleLbl="node1" presStyleIdx="3" presStyleCnt="8">
        <dgm:presLayoutVars>
          <dgm:bulletEnabled val="1"/>
        </dgm:presLayoutVars>
      </dgm:prSet>
      <dgm:spPr/>
    </dgm:pt>
    <dgm:pt modelId="{F1B338CD-1463-481C-AC46-5C83EB1DD04C}" type="pres">
      <dgm:prSet presAssocID="{E3546311-7370-4364-9306-085CE02E978E}" presName="sibTrans" presStyleCnt="0"/>
      <dgm:spPr/>
    </dgm:pt>
    <dgm:pt modelId="{DEA034C1-07EA-4A8F-86B3-B4DBF1073086}" type="pres">
      <dgm:prSet presAssocID="{5C0E5945-B93E-4A78-BB20-0C32EF4B26DF}" presName="node" presStyleLbl="node1" presStyleIdx="4" presStyleCnt="8">
        <dgm:presLayoutVars>
          <dgm:bulletEnabled val="1"/>
        </dgm:presLayoutVars>
      </dgm:prSet>
      <dgm:spPr/>
    </dgm:pt>
    <dgm:pt modelId="{5E76BAFF-B31B-4D5B-A8D9-21A47B53B5DA}" type="pres">
      <dgm:prSet presAssocID="{3DDF7AA0-353E-4215-8224-CCD7E436AFB6}" presName="sibTrans" presStyleCnt="0"/>
      <dgm:spPr/>
    </dgm:pt>
    <dgm:pt modelId="{1D9003E0-F067-4358-B83C-6F747F22BA12}" type="pres">
      <dgm:prSet presAssocID="{F969070A-66F6-4477-A153-F601BC3B2BF1}" presName="node" presStyleLbl="node1" presStyleIdx="5" presStyleCnt="8">
        <dgm:presLayoutVars>
          <dgm:bulletEnabled val="1"/>
        </dgm:presLayoutVars>
      </dgm:prSet>
      <dgm:spPr/>
    </dgm:pt>
    <dgm:pt modelId="{CA3CDB06-7948-4F2E-AEA5-F1C52FFC1B26}" type="pres">
      <dgm:prSet presAssocID="{2B91D6F0-3E1A-4447-A34C-92BBB5676E28}" presName="sibTrans" presStyleCnt="0"/>
      <dgm:spPr/>
    </dgm:pt>
    <dgm:pt modelId="{26E2DC99-4004-4DAF-9DD0-59B1F9B4F95B}" type="pres">
      <dgm:prSet presAssocID="{97130D73-E677-4D5F-9312-9ABB79F7F3D5}" presName="node" presStyleLbl="node1" presStyleIdx="6" presStyleCnt="8">
        <dgm:presLayoutVars>
          <dgm:bulletEnabled val="1"/>
        </dgm:presLayoutVars>
      </dgm:prSet>
      <dgm:spPr/>
    </dgm:pt>
    <dgm:pt modelId="{E80DC1D8-1305-4C53-B3AB-9B481D2F6FBA}" type="pres">
      <dgm:prSet presAssocID="{D32F07C7-70DB-45B8-9DC1-D53D8F238C5C}" presName="sibTrans" presStyleCnt="0"/>
      <dgm:spPr/>
    </dgm:pt>
    <dgm:pt modelId="{D68BB959-935F-45B8-B838-02CF68EE545E}" type="pres">
      <dgm:prSet presAssocID="{2173F22D-3856-40CB-83B7-0F3991E5B5CA}" presName="node" presStyleLbl="node1" presStyleIdx="7" presStyleCnt="8">
        <dgm:presLayoutVars>
          <dgm:bulletEnabled val="1"/>
        </dgm:presLayoutVars>
      </dgm:prSet>
      <dgm:spPr/>
    </dgm:pt>
  </dgm:ptLst>
  <dgm:cxnLst>
    <dgm:cxn modelId="{E1D6555E-DF78-4BEE-8D83-68728EA3927C}" type="presOf" srcId="{BFD06771-08D0-46B9-877B-443524B8766E}" destId="{A9B8FAA4-2D17-4E91-B2A3-F4A19F071D83}" srcOrd="0" destOrd="0" presId="urn:microsoft.com/office/officeart/2005/8/layout/default"/>
    <dgm:cxn modelId="{DCCA926E-E864-40D5-AF3F-DCD3F69EF074}" type="presOf" srcId="{97130D73-E677-4D5F-9312-9ABB79F7F3D5}" destId="{26E2DC99-4004-4DAF-9DD0-59B1F9B4F95B}" srcOrd="0" destOrd="0" presId="urn:microsoft.com/office/officeart/2005/8/layout/default"/>
    <dgm:cxn modelId="{D4B11E50-574B-4C2C-A719-9B2336AAB716}" type="presOf" srcId="{C1F00805-1D4B-41EE-819C-A2DA00B55D90}" destId="{AD2C26C7-AD5F-468C-AF77-485F086B9C9F}" srcOrd="0" destOrd="0" presId="urn:microsoft.com/office/officeart/2005/8/layout/default"/>
    <dgm:cxn modelId="{BC3FA772-D09C-44FC-B009-635F40388613}" type="presOf" srcId="{BA3E57F5-656A-495D-836B-05BB8DDF1F19}" destId="{6B69F9CF-3111-472B-9B08-CE22337B4395}" srcOrd="0" destOrd="0" presId="urn:microsoft.com/office/officeart/2005/8/layout/default"/>
    <dgm:cxn modelId="{E8FD679B-221D-47C4-99A8-9E64D7618887}" srcId="{BA3E57F5-656A-495D-836B-05BB8DDF1F19}" destId="{BFD06771-08D0-46B9-877B-443524B8766E}" srcOrd="3" destOrd="0" parTransId="{F8D5F0C4-CF95-48E0-81EB-0F33C273A625}" sibTransId="{E3546311-7370-4364-9306-085CE02E978E}"/>
    <dgm:cxn modelId="{3B9DC4A0-019D-402A-A321-56237C08D9E4}" srcId="{BA3E57F5-656A-495D-836B-05BB8DDF1F19}" destId="{97130D73-E677-4D5F-9312-9ABB79F7F3D5}" srcOrd="6" destOrd="0" parTransId="{0C3C4EB8-93E1-426B-854B-5F39A851FE72}" sibTransId="{D32F07C7-70DB-45B8-9DC1-D53D8F238C5C}"/>
    <dgm:cxn modelId="{604DCCA2-D0B4-43BE-AC99-6E860E3D90C7}" srcId="{BA3E57F5-656A-495D-836B-05BB8DDF1F19}" destId="{C1F00805-1D4B-41EE-819C-A2DA00B55D90}" srcOrd="1" destOrd="0" parTransId="{21622B08-E0BD-4D1E-B861-B1596874EA7D}" sibTransId="{CDC85A1A-BA66-4984-960D-50B9092B5211}"/>
    <dgm:cxn modelId="{A754CEAB-A943-46DA-903A-6E6F3FD39DE0}" srcId="{BA3E57F5-656A-495D-836B-05BB8DDF1F19}" destId="{5CDAC380-1EDD-4FC9-885E-8E74D3216449}" srcOrd="0" destOrd="0" parTransId="{C0D2AC92-5E63-4B05-B170-4DB9A974D446}" sibTransId="{83EBA4BA-312B-4BA8-89EB-D7675CE1423A}"/>
    <dgm:cxn modelId="{325E71B3-4E36-42AC-8FE9-400AD8CCF5FB}" type="presOf" srcId="{3491A070-EB6B-4984-A56F-45EB460687F7}" destId="{8A62CD89-252B-4F6B-88B6-20888A5C7878}" srcOrd="0" destOrd="0" presId="urn:microsoft.com/office/officeart/2005/8/layout/default"/>
    <dgm:cxn modelId="{0681C7BE-BC3E-4003-94EC-7790336D0ADB}" srcId="{BA3E57F5-656A-495D-836B-05BB8DDF1F19}" destId="{5C0E5945-B93E-4A78-BB20-0C32EF4B26DF}" srcOrd="4" destOrd="0" parTransId="{00C4EECF-E6D7-4ABE-8960-1C349A736C6D}" sibTransId="{3DDF7AA0-353E-4215-8224-CCD7E436AFB6}"/>
    <dgm:cxn modelId="{2E1AA7C8-FE0F-4DC1-95EA-96E2BE5F1337}" srcId="{BA3E57F5-656A-495D-836B-05BB8DDF1F19}" destId="{3491A070-EB6B-4984-A56F-45EB460687F7}" srcOrd="2" destOrd="0" parTransId="{C1EB206A-F81E-4299-8B47-32D9E68FBC24}" sibTransId="{60A1E31F-51A2-4803-8C45-7EB3091C22F5}"/>
    <dgm:cxn modelId="{F39BBCD1-B3D5-4429-AE24-1A11ACDB5CE6}" type="presOf" srcId="{2173F22D-3856-40CB-83B7-0F3991E5B5CA}" destId="{D68BB959-935F-45B8-B838-02CF68EE545E}" srcOrd="0" destOrd="0" presId="urn:microsoft.com/office/officeart/2005/8/layout/default"/>
    <dgm:cxn modelId="{8329ABD2-E380-470A-8838-84726F4688CD}" type="presOf" srcId="{5C0E5945-B93E-4A78-BB20-0C32EF4B26DF}" destId="{DEA034C1-07EA-4A8F-86B3-B4DBF1073086}" srcOrd="0" destOrd="0" presId="urn:microsoft.com/office/officeart/2005/8/layout/default"/>
    <dgm:cxn modelId="{F06D5DDE-1CCC-4105-B4AA-345A0B3B40D6}" srcId="{BA3E57F5-656A-495D-836B-05BB8DDF1F19}" destId="{F969070A-66F6-4477-A153-F601BC3B2BF1}" srcOrd="5" destOrd="0" parTransId="{2D3BB35A-F4C6-4B5E-9C67-C7AFE2248016}" sibTransId="{2B91D6F0-3E1A-4447-A34C-92BBB5676E28}"/>
    <dgm:cxn modelId="{5384E7E6-3F88-48CA-8FA5-EC770C90F046}" srcId="{BA3E57F5-656A-495D-836B-05BB8DDF1F19}" destId="{2173F22D-3856-40CB-83B7-0F3991E5B5CA}" srcOrd="7" destOrd="0" parTransId="{221A0D57-0EE9-4A9E-B648-15CBBD4E1F2C}" sibTransId="{3477B3CB-DF7C-42DF-B217-EC5C3F179899}"/>
    <dgm:cxn modelId="{E15464F6-AB35-4F3F-A3AC-198B37152B1E}" type="presOf" srcId="{F969070A-66F6-4477-A153-F601BC3B2BF1}" destId="{1D9003E0-F067-4358-B83C-6F747F22BA12}" srcOrd="0" destOrd="0" presId="urn:microsoft.com/office/officeart/2005/8/layout/default"/>
    <dgm:cxn modelId="{2460A3F9-7ADB-43F8-8B1F-B654B069DFBC}" type="presOf" srcId="{5CDAC380-1EDD-4FC9-885E-8E74D3216449}" destId="{E8DBE9F1-A4E1-4357-A57E-CBD301CA0598}" srcOrd="0" destOrd="0" presId="urn:microsoft.com/office/officeart/2005/8/layout/default"/>
    <dgm:cxn modelId="{0D145BAF-00A3-46EA-A722-5B23E7B25F41}" type="presParOf" srcId="{6B69F9CF-3111-472B-9B08-CE22337B4395}" destId="{E8DBE9F1-A4E1-4357-A57E-CBD301CA0598}" srcOrd="0" destOrd="0" presId="urn:microsoft.com/office/officeart/2005/8/layout/default"/>
    <dgm:cxn modelId="{B67227EB-DC58-4D31-89BF-B9252230EC8B}" type="presParOf" srcId="{6B69F9CF-3111-472B-9B08-CE22337B4395}" destId="{5377B242-E5A5-49B7-ABB9-9F0F165EF38A}" srcOrd="1" destOrd="0" presId="urn:microsoft.com/office/officeart/2005/8/layout/default"/>
    <dgm:cxn modelId="{EB7DCB2E-AA33-470A-B912-3647044E846F}" type="presParOf" srcId="{6B69F9CF-3111-472B-9B08-CE22337B4395}" destId="{AD2C26C7-AD5F-468C-AF77-485F086B9C9F}" srcOrd="2" destOrd="0" presId="urn:microsoft.com/office/officeart/2005/8/layout/default"/>
    <dgm:cxn modelId="{475E7988-57D8-431A-9976-BB3C1012B753}" type="presParOf" srcId="{6B69F9CF-3111-472B-9B08-CE22337B4395}" destId="{24087B12-C93F-4D02-A313-6DDB5AF2C12D}" srcOrd="3" destOrd="0" presId="urn:microsoft.com/office/officeart/2005/8/layout/default"/>
    <dgm:cxn modelId="{2FAA76D3-3297-4E84-A6CE-631C60ADD832}" type="presParOf" srcId="{6B69F9CF-3111-472B-9B08-CE22337B4395}" destId="{8A62CD89-252B-4F6B-88B6-20888A5C7878}" srcOrd="4" destOrd="0" presId="urn:microsoft.com/office/officeart/2005/8/layout/default"/>
    <dgm:cxn modelId="{5DC71538-228F-4621-BC5C-F4E17BC807F4}" type="presParOf" srcId="{6B69F9CF-3111-472B-9B08-CE22337B4395}" destId="{B11CA4B7-4BE4-4788-BE54-19CD1A4EE0AB}" srcOrd="5" destOrd="0" presId="urn:microsoft.com/office/officeart/2005/8/layout/default"/>
    <dgm:cxn modelId="{95132F8E-0072-4579-8815-8897D4717EBF}" type="presParOf" srcId="{6B69F9CF-3111-472B-9B08-CE22337B4395}" destId="{A9B8FAA4-2D17-4E91-B2A3-F4A19F071D83}" srcOrd="6" destOrd="0" presId="urn:microsoft.com/office/officeart/2005/8/layout/default"/>
    <dgm:cxn modelId="{27C91D9B-4FFB-4ADF-A591-C4FB072DE191}" type="presParOf" srcId="{6B69F9CF-3111-472B-9B08-CE22337B4395}" destId="{F1B338CD-1463-481C-AC46-5C83EB1DD04C}" srcOrd="7" destOrd="0" presId="urn:microsoft.com/office/officeart/2005/8/layout/default"/>
    <dgm:cxn modelId="{71ECC6DF-8F8F-4EC1-A67D-48E28874D87C}" type="presParOf" srcId="{6B69F9CF-3111-472B-9B08-CE22337B4395}" destId="{DEA034C1-07EA-4A8F-86B3-B4DBF1073086}" srcOrd="8" destOrd="0" presId="urn:microsoft.com/office/officeart/2005/8/layout/default"/>
    <dgm:cxn modelId="{49D53672-5DF1-49BB-8033-59765764787A}" type="presParOf" srcId="{6B69F9CF-3111-472B-9B08-CE22337B4395}" destId="{5E76BAFF-B31B-4D5B-A8D9-21A47B53B5DA}" srcOrd="9" destOrd="0" presId="urn:microsoft.com/office/officeart/2005/8/layout/default"/>
    <dgm:cxn modelId="{24001863-AFD2-4C34-A74E-55A26E56A7ED}" type="presParOf" srcId="{6B69F9CF-3111-472B-9B08-CE22337B4395}" destId="{1D9003E0-F067-4358-B83C-6F747F22BA12}" srcOrd="10" destOrd="0" presId="urn:microsoft.com/office/officeart/2005/8/layout/default"/>
    <dgm:cxn modelId="{4FD8746E-D445-47AA-8156-99215742A262}" type="presParOf" srcId="{6B69F9CF-3111-472B-9B08-CE22337B4395}" destId="{CA3CDB06-7948-4F2E-AEA5-F1C52FFC1B26}" srcOrd="11" destOrd="0" presId="urn:microsoft.com/office/officeart/2005/8/layout/default"/>
    <dgm:cxn modelId="{A311D4A0-5212-4F27-BE59-4DC68EF98808}" type="presParOf" srcId="{6B69F9CF-3111-472B-9B08-CE22337B4395}" destId="{26E2DC99-4004-4DAF-9DD0-59B1F9B4F95B}" srcOrd="12" destOrd="0" presId="urn:microsoft.com/office/officeart/2005/8/layout/default"/>
    <dgm:cxn modelId="{0DE7DA94-F6D5-492E-A29A-79980B078998}" type="presParOf" srcId="{6B69F9CF-3111-472B-9B08-CE22337B4395}" destId="{E80DC1D8-1305-4C53-B3AB-9B481D2F6FBA}" srcOrd="13" destOrd="0" presId="urn:microsoft.com/office/officeart/2005/8/layout/default"/>
    <dgm:cxn modelId="{20DA82D0-C3F7-4F2C-93E8-6DF39D4D9A54}" type="presParOf" srcId="{6B69F9CF-3111-472B-9B08-CE22337B4395}" destId="{D68BB959-935F-45B8-B838-02CF68EE545E}"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154DBB-F0A6-4769-B860-B632256C233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F6FCFA1-C290-43BD-90E9-05722B8E9C6B}">
      <dgm:prSet phldrT="[Text]" custT="1"/>
      <dgm:spPr/>
      <dgm:t>
        <a:bodyPr/>
        <a:lstStyle/>
        <a:p>
          <a:r>
            <a:rPr lang="en-US" sz="2400" dirty="0"/>
            <a:t>Pollution Prevention</a:t>
          </a:r>
        </a:p>
      </dgm:t>
    </dgm:pt>
    <dgm:pt modelId="{C02B7AFE-3C1E-42EE-9E5C-28681D4CCE98}" type="parTrans" cxnId="{6ECEA0FA-1EF8-4AFA-A5C3-16591CF6860B}">
      <dgm:prSet/>
      <dgm:spPr/>
      <dgm:t>
        <a:bodyPr/>
        <a:lstStyle/>
        <a:p>
          <a:endParaRPr lang="en-US"/>
        </a:p>
      </dgm:t>
    </dgm:pt>
    <dgm:pt modelId="{061E1C97-2BFF-4B9C-A169-ECA983D8C054}" type="sibTrans" cxnId="{6ECEA0FA-1EF8-4AFA-A5C3-16591CF6860B}">
      <dgm:prSet/>
      <dgm:spPr/>
      <dgm:t>
        <a:bodyPr/>
        <a:lstStyle/>
        <a:p>
          <a:endParaRPr lang="en-US"/>
        </a:p>
      </dgm:t>
    </dgm:pt>
    <dgm:pt modelId="{12C18888-6722-451C-9E2A-C5710D22A3C5}">
      <dgm:prSet/>
      <dgm:spPr/>
      <dgm:t>
        <a:bodyPr/>
        <a:lstStyle/>
        <a:p>
          <a:r>
            <a:rPr lang="en-US" dirty="0"/>
            <a:t>No Illicit Discharges</a:t>
          </a:r>
        </a:p>
      </dgm:t>
    </dgm:pt>
    <dgm:pt modelId="{8147A2B3-8A1F-43B3-9952-5949FE972F6D}" type="parTrans" cxnId="{C05DF605-1926-4704-95BC-FF8E5EE5D1FE}">
      <dgm:prSet/>
      <dgm:spPr/>
      <dgm:t>
        <a:bodyPr/>
        <a:lstStyle/>
        <a:p>
          <a:endParaRPr lang="en-US"/>
        </a:p>
      </dgm:t>
    </dgm:pt>
    <dgm:pt modelId="{3856C972-B145-4316-8901-DB3BD77FD36F}" type="sibTrans" cxnId="{C05DF605-1926-4704-95BC-FF8E5EE5D1FE}">
      <dgm:prSet/>
      <dgm:spPr/>
      <dgm:t>
        <a:bodyPr/>
        <a:lstStyle/>
        <a:p>
          <a:endParaRPr lang="en-US"/>
        </a:p>
      </dgm:t>
    </dgm:pt>
    <dgm:pt modelId="{18CB5756-54CF-4D89-84BE-03509535CCF2}">
      <dgm:prSet/>
      <dgm:spPr/>
      <dgm:t>
        <a:bodyPr/>
        <a:lstStyle/>
        <a:p>
          <a:r>
            <a:rPr lang="en-US" dirty="0"/>
            <a:t>Control Construction E&amp;S</a:t>
          </a:r>
        </a:p>
      </dgm:t>
    </dgm:pt>
    <dgm:pt modelId="{65B47A4C-BAD7-466A-9292-4F9B0A56F60A}" type="parTrans" cxnId="{7CE09AB0-C23E-4B86-9D19-AFCDD334FBAD}">
      <dgm:prSet/>
      <dgm:spPr/>
      <dgm:t>
        <a:bodyPr/>
        <a:lstStyle/>
        <a:p>
          <a:endParaRPr lang="en-US"/>
        </a:p>
      </dgm:t>
    </dgm:pt>
    <dgm:pt modelId="{2F9F4B02-42B9-4C63-958F-9801199B851A}" type="sibTrans" cxnId="{7CE09AB0-C23E-4B86-9D19-AFCDD334FBAD}">
      <dgm:prSet/>
      <dgm:spPr/>
      <dgm:t>
        <a:bodyPr/>
        <a:lstStyle/>
        <a:p>
          <a:endParaRPr lang="en-US"/>
        </a:p>
      </dgm:t>
    </dgm:pt>
    <dgm:pt modelId="{2B5F9D9D-6127-4822-99DD-77012615C4A1}">
      <dgm:prSet/>
      <dgm:spPr/>
      <dgm:t>
        <a:bodyPr/>
        <a:lstStyle/>
        <a:p>
          <a:r>
            <a:rPr lang="en-US" dirty="0"/>
            <a:t>Keep Township Properties Clean</a:t>
          </a:r>
        </a:p>
      </dgm:t>
    </dgm:pt>
    <dgm:pt modelId="{CEF9C35C-267A-472B-9BF0-CA9AAFA51564}" type="parTrans" cxnId="{D89CB6DB-0216-4C80-B1B7-690B430C9189}">
      <dgm:prSet/>
      <dgm:spPr/>
      <dgm:t>
        <a:bodyPr/>
        <a:lstStyle/>
        <a:p>
          <a:endParaRPr lang="en-US"/>
        </a:p>
      </dgm:t>
    </dgm:pt>
    <dgm:pt modelId="{26FA3A54-767F-4325-A9EC-062B574DA503}" type="sibTrans" cxnId="{D89CB6DB-0216-4C80-B1B7-690B430C9189}">
      <dgm:prSet/>
      <dgm:spPr/>
      <dgm:t>
        <a:bodyPr/>
        <a:lstStyle/>
        <a:p>
          <a:endParaRPr lang="en-US"/>
        </a:p>
      </dgm:t>
    </dgm:pt>
    <dgm:pt modelId="{70A6ED17-D0E6-4B5F-AC6A-BB9A68666360}">
      <dgm:prSet/>
      <dgm:spPr/>
      <dgm:t>
        <a:bodyPr/>
        <a:lstStyle/>
        <a:p>
          <a:r>
            <a:rPr lang="en-US" dirty="0"/>
            <a:t>Prevent/Clean-up spills and leaks</a:t>
          </a:r>
        </a:p>
      </dgm:t>
    </dgm:pt>
    <dgm:pt modelId="{BC5212B7-3548-4ED3-846E-B4120F8684FF}" type="parTrans" cxnId="{E233EA7A-BF82-49DE-8FC4-B83F6EB63E42}">
      <dgm:prSet/>
      <dgm:spPr/>
      <dgm:t>
        <a:bodyPr/>
        <a:lstStyle/>
        <a:p>
          <a:endParaRPr lang="en-US"/>
        </a:p>
      </dgm:t>
    </dgm:pt>
    <dgm:pt modelId="{1321E496-BFB5-49C3-9BDE-AD856EC352AD}" type="sibTrans" cxnId="{E233EA7A-BF82-49DE-8FC4-B83F6EB63E42}">
      <dgm:prSet/>
      <dgm:spPr/>
      <dgm:t>
        <a:bodyPr/>
        <a:lstStyle/>
        <a:p>
          <a:endParaRPr lang="en-US"/>
        </a:p>
      </dgm:t>
    </dgm:pt>
    <dgm:pt modelId="{16C715DB-68EB-408F-98F3-0F9D14A799F8}">
      <dgm:prSet custT="1"/>
      <dgm:spPr/>
      <dgm:t>
        <a:bodyPr/>
        <a:lstStyle/>
        <a:p>
          <a:r>
            <a:rPr lang="en-US" sz="2400" dirty="0"/>
            <a:t>Pollution Reduction</a:t>
          </a:r>
        </a:p>
      </dgm:t>
    </dgm:pt>
    <dgm:pt modelId="{9D63F609-EA03-4F71-8CAA-96826B05146A}" type="parTrans" cxnId="{10CBB1DB-6E05-43FD-8F06-36C8A6D53596}">
      <dgm:prSet/>
      <dgm:spPr/>
      <dgm:t>
        <a:bodyPr/>
        <a:lstStyle/>
        <a:p>
          <a:endParaRPr lang="en-US"/>
        </a:p>
      </dgm:t>
    </dgm:pt>
    <dgm:pt modelId="{74FE6A23-4CCA-43D6-90E1-EFEF0A576415}" type="sibTrans" cxnId="{10CBB1DB-6E05-43FD-8F06-36C8A6D53596}">
      <dgm:prSet/>
      <dgm:spPr/>
      <dgm:t>
        <a:bodyPr/>
        <a:lstStyle/>
        <a:p>
          <a:endParaRPr lang="en-US"/>
        </a:p>
      </dgm:t>
    </dgm:pt>
    <dgm:pt modelId="{6B3CB279-EBDF-4FF2-8095-1D92830D7FED}">
      <dgm:prSet/>
      <dgm:spPr/>
      <dgm:t>
        <a:bodyPr/>
        <a:lstStyle/>
        <a:p>
          <a:r>
            <a:rPr lang="en-US" dirty="0"/>
            <a:t>Construct Projects</a:t>
          </a:r>
        </a:p>
      </dgm:t>
    </dgm:pt>
    <dgm:pt modelId="{CE5C1F94-DFFA-4233-8CCA-0CABBD9F3CF0}" type="parTrans" cxnId="{29DE8632-48C9-4936-9B82-EFA4B50070C1}">
      <dgm:prSet/>
      <dgm:spPr/>
      <dgm:t>
        <a:bodyPr/>
        <a:lstStyle/>
        <a:p>
          <a:endParaRPr lang="en-US"/>
        </a:p>
      </dgm:t>
    </dgm:pt>
    <dgm:pt modelId="{F5FEBDB8-8548-4386-9B19-1908FC62E99C}" type="sibTrans" cxnId="{29DE8632-48C9-4936-9B82-EFA4B50070C1}">
      <dgm:prSet/>
      <dgm:spPr/>
      <dgm:t>
        <a:bodyPr/>
        <a:lstStyle/>
        <a:p>
          <a:endParaRPr lang="en-US"/>
        </a:p>
      </dgm:t>
    </dgm:pt>
    <dgm:pt modelId="{459749D9-3D9C-4444-8435-8AE45A5EAE58}">
      <dgm:prSet/>
      <dgm:spPr/>
      <dgm:t>
        <a:bodyPr/>
        <a:lstStyle/>
        <a:p>
          <a:r>
            <a:rPr lang="en-US" dirty="0"/>
            <a:t>Functional Stormwater Management Systems</a:t>
          </a:r>
        </a:p>
      </dgm:t>
    </dgm:pt>
    <dgm:pt modelId="{283A33DD-6BD1-474F-88B6-F8EABC4377C7}" type="parTrans" cxnId="{CE320A29-F3FF-407F-9372-85AE6E340306}">
      <dgm:prSet/>
      <dgm:spPr/>
      <dgm:t>
        <a:bodyPr/>
        <a:lstStyle/>
        <a:p>
          <a:endParaRPr lang="en-US"/>
        </a:p>
      </dgm:t>
    </dgm:pt>
    <dgm:pt modelId="{34D63DAF-3BC2-4597-84BC-2FC68016F6FC}" type="sibTrans" cxnId="{CE320A29-F3FF-407F-9372-85AE6E340306}">
      <dgm:prSet/>
      <dgm:spPr/>
      <dgm:t>
        <a:bodyPr/>
        <a:lstStyle/>
        <a:p>
          <a:endParaRPr lang="en-US"/>
        </a:p>
      </dgm:t>
    </dgm:pt>
    <dgm:pt modelId="{6364AA2B-062C-4564-854E-B3C0A773DA9E}" type="pres">
      <dgm:prSet presAssocID="{47154DBB-F0A6-4769-B860-B632256C2333}" presName="linear" presStyleCnt="0">
        <dgm:presLayoutVars>
          <dgm:dir/>
          <dgm:animLvl val="lvl"/>
          <dgm:resizeHandles val="exact"/>
        </dgm:presLayoutVars>
      </dgm:prSet>
      <dgm:spPr/>
    </dgm:pt>
    <dgm:pt modelId="{A015ADCB-0501-4147-8737-913B483ABB53}" type="pres">
      <dgm:prSet presAssocID="{4F6FCFA1-C290-43BD-90E9-05722B8E9C6B}" presName="parentLin" presStyleCnt="0"/>
      <dgm:spPr/>
    </dgm:pt>
    <dgm:pt modelId="{24DC8753-6B98-4B89-B920-B86DB97A7435}" type="pres">
      <dgm:prSet presAssocID="{4F6FCFA1-C290-43BD-90E9-05722B8E9C6B}" presName="parentLeftMargin" presStyleLbl="node1" presStyleIdx="0" presStyleCnt="2"/>
      <dgm:spPr/>
    </dgm:pt>
    <dgm:pt modelId="{864A786B-EDDA-405A-97AF-3B7D1E056114}" type="pres">
      <dgm:prSet presAssocID="{4F6FCFA1-C290-43BD-90E9-05722B8E9C6B}" presName="parentText" presStyleLbl="node1" presStyleIdx="0" presStyleCnt="2">
        <dgm:presLayoutVars>
          <dgm:chMax val="0"/>
          <dgm:bulletEnabled val="1"/>
        </dgm:presLayoutVars>
      </dgm:prSet>
      <dgm:spPr/>
    </dgm:pt>
    <dgm:pt modelId="{D617FA31-13B5-4E5B-A6F0-2ED66439A984}" type="pres">
      <dgm:prSet presAssocID="{4F6FCFA1-C290-43BD-90E9-05722B8E9C6B}" presName="negativeSpace" presStyleCnt="0"/>
      <dgm:spPr/>
    </dgm:pt>
    <dgm:pt modelId="{EDCABFE1-790D-4F3B-A6F2-11F809288ABE}" type="pres">
      <dgm:prSet presAssocID="{4F6FCFA1-C290-43BD-90E9-05722B8E9C6B}" presName="childText" presStyleLbl="conFgAcc1" presStyleIdx="0" presStyleCnt="2">
        <dgm:presLayoutVars>
          <dgm:bulletEnabled val="1"/>
        </dgm:presLayoutVars>
      </dgm:prSet>
      <dgm:spPr/>
    </dgm:pt>
    <dgm:pt modelId="{9199D3E3-CF7B-4D08-BB35-88C60F3C7D50}" type="pres">
      <dgm:prSet presAssocID="{061E1C97-2BFF-4B9C-A169-ECA983D8C054}" presName="spaceBetweenRectangles" presStyleCnt="0"/>
      <dgm:spPr/>
    </dgm:pt>
    <dgm:pt modelId="{F343D412-5795-41BF-928E-E9A87CC86AAE}" type="pres">
      <dgm:prSet presAssocID="{16C715DB-68EB-408F-98F3-0F9D14A799F8}" presName="parentLin" presStyleCnt="0"/>
      <dgm:spPr/>
    </dgm:pt>
    <dgm:pt modelId="{478A4CED-6E7A-4662-A036-1D33DB3A2074}" type="pres">
      <dgm:prSet presAssocID="{16C715DB-68EB-408F-98F3-0F9D14A799F8}" presName="parentLeftMargin" presStyleLbl="node1" presStyleIdx="0" presStyleCnt="2"/>
      <dgm:spPr/>
    </dgm:pt>
    <dgm:pt modelId="{02BDDB88-D5AB-45A7-90EF-611C8C939F95}" type="pres">
      <dgm:prSet presAssocID="{16C715DB-68EB-408F-98F3-0F9D14A799F8}" presName="parentText" presStyleLbl="node1" presStyleIdx="1" presStyleCnt="2">
        <dgm:presLayoutVars>
          <dgm:chMax val="0"/>
          <dgm:bulletEnabled val="1"/>
        </dgm:presLayoutVars>
      </dgm:prSet>
      <dgm:spPr/>
    </dgm:pt>
    <dgm:pt modelId="{A35236A6-5E07-4CC4-A4DC-F949E4AD5010}" type="pres">
      <dgm:prSet presAssocID="{16C715DB-68EB-408F-98F3-0F9D14A799F8}" presName="negativeSpace" presStyleCnt="0"/>
      <dgm:spPr/>
    </dgm:pt>
    <dgm:pt modelId="{DF41E715-1EB1-4524-BB7A-4093414F4C73}" type="pres">
      <dgm:prSet presAssocID="{16C715DB-68EB-408F-98F3-0F9D14A799F8}" presName="childText" presStyleLbl="conFgAcc1" presStyleIdx="1" presStyleCnt="2">
        <dgm:presLayoutVars>
          <dgm:bulletEnabled val="1"/>
        </dgm:presLayoutVars>
      </dgm:prSet>
      <dgm:spPr/>
    </dgm:pt>
  </dgm:ptLst>
  <dgm:cxnLst>
    <dgm:cxn modelId="{F1329602-A027-4B7C-BBCB-31048545F3F0}" type="presOf" srcId="{70A6ED17-D0E6-4B5F-AC6A-BB9A68666360}" destId="{EDCABFE1-790D-4F3B-A6F2-11F809288ABE}" srcOrd="0" destOrd="4" presId="urn:microsoft.com/office/officeart/2005/8/layout/list1"/>
    <dgm:cxn modelId="{C05DF605-1926-4704-95BC-FF8E5EE5D1FE}" srcId="{4F6FCFA1-C290-43BD-90E9-05722B8E9C6B}" destId="{12C18888-6722-451C-9E2A-C5710D22A3C5}" srcOrd="0" destOrd="0" parTransId="{8147A2B3-8A1F-43B3-9952-5949FE972F6D}" sibTransId="{3856C972-B145-4316-8901-DB3BD77FD36F}"/>
    <dgm:cxn modelId="{04F5731F-AEFD-4F9E-9CB4-EDB86C62FC55}" type="presOf" srcId="{4F6FCFA1-C290-43BD-90E9-05722B8E9C6B}" destId="{24DC8753-6B98-4B89-B920-B86DB97A7435}" srcOrd="0" destOrd="0" presId="urn:microsoft.com/office/officeart/2005/8/layout/list1"/>
    <dgm:cxn modelId="{AF077F1F-796C-45B2-84D4-22D4FA6C9AFA}" type="presOf" srcId="{6B3CB279-EBDF-4FF2-8095-1D92830D7FED}" destId="{DF41E715-1EB1-4524-BB7A-4093414F4C73}" srcOrd="0" destOrd="0" presId="urn:microsoft.com/office/officeart/2005/8/layout/list1"/>
    <dgm:cxn modelId="{CE320A29-F3FF-407F-9372-85AE6E340306}" srcId="{4F6FCFA1-C290-43BD-90E9-05722B8E9C6B}" destId="{459749D9-3D9C-4444-8435-8AE45A5EAE58}" srcOrd="2" destOrd="0" parTransId="{283A33DD-6BD1-474F-88B6-F8EABC4377C7}" sibTransId="{34D63DAF-3BC2-4597-84BC-2FC68016F6FC}"/>
    <dgm:cxn modelId="{AD451030-5C20-45BB-B3F6-A23E966BC4AA}" type="presOf" srcId="{12C18888-6722-451C-9E2A-C5710D22A3C5}" destId="{EDCABFE1-790D-4F3B-A6F2-11F809288ABE}" srcOrd="0" destOrd="0" presId="urn:microsoft.com/office/officeart/2005/8/layout/list1"/>
    <dgm:cxn modelId="{29DE8632-48C9-4936-9B82-EFA4B50070C1}" srcId="{16C715DB-68EB-408F-98F3-0F9D14A799F8}" destId="{6B3CB279-EBDF-4FF2-8095-1D92830D7FED}" srcOrd="0" destOrd="0" parTransId="{CE5C1F94-DFFA-4233-8CCA-0CABBD9F3CF0}" sibTransId="{F5FEBDB8-8548-4386-9B19-1908FC62E99C}"/>
    <dgm:cxn modelId="{2BD2A766-87F2-4A75-BB6E-7188BFFC1B51}" type="presOf" srcId="{459749D9-3D9C-4444-8435-8AE45A5EAE58}" destId="{EDCABFE1-790D-4F3B-A6F2-11F809288ABE}" srcOrd="0" destOrd="2" presId="urn:microsoft.com/office/officeart/2005/8/layout/list1"/>
    <dgm:cxn modelId="{0809F850-E1DE-4C21-907E-78B15F52EFDD}" type="presOf" srcId="{16C715DB-68EB-408F-98F3-0F9D14A799F8}" destId="{478A4CED-6E7A-4662-A036-1D33DB3A2074}" srcOrd="0" destOrd="0" presId="urn:microsoft.com/office/officeart/2005/8/layout/list1"/>
    <dgm:cxn modelId="{E233EA7A-BF82-49DE-8FC4-B83F6EB63E42}" srcId="{4F6FCFA1-C290-43BD-90E9-05722B8E9C6B}" destId="{70A6ED17-D0E6-4B5F-AC6A-BB9A68666360}" srcOrd="4" destOrd="0" parTransId="{BC5212B7-3548-4ED3-846E-B4120F8684FF}" sibTransId="{1321E496-BFB5-49C3-9BDE-AD856EC352AD}"/>
    <dgm:cxn modelId="{D476047F-51FF-40CF-984A-448C9AB4F703}" type="presOf" srcId="{47154DBB-F0A6-4769-B860-B632256C2333}" destId="{6364AA2B-062C-4564-854E-B3C0A773DA9E}" srcOrd="0" destOrd="0" presId="urn:microsoft.com/office/officeart/2005/8/layout/list1"/>
    <dgm:cxn modelId="{94A70B8B-FEF7-45DE-B210-A35E77CEAE90}" type="presOf" srcId="{18CB5756-54CF-4D89-84BE-03509535CCF2}" destId="{EDCABFE1-790D-4F3B-A6F2-11F809288ABE}" srcOrd="0" destOrd="1" presId="urn:microsoft.com/office/officeart/2005/8/layout/list1"/>
    <dgm:cxn modelId="{7BB916AB-E1A3-4794-B7F4-D4BAD42D2AAD}" type="presOf" srcId="{16C715DB-68EB-408F-98F3-0F9D14A799F8}" destId="{02BDDB88-D5AB-45A7-90EF-611C8C939F95}" srcOrd="1" destOrd="0" presId="urn:microsoft.com/office/officeart/2005/8/layout/list1"/>
    <dgm:cxn modelId="{87D1A2AF-EE01-4384-B9C4-7F105FC9109E}" type="presOf" srcId="{2B5F9D9D-6127-4822-99DD-77012615C4A1}" destId="{EDCABFE1-790D-4F3B-A6F2-11F809288ABE}" srcOrd="0" destOrd="3" presId="urn:microsoft.com/office/officeart/2005/8/layout/list1"/>
    <dgm:cxn modelId="{7CE09AB0-C23E-4B86-9D19-AFCDD334FBAD}" srcId="{4F6FCFA1-C290-43BD-90E9-05722B8E9C6B}" destId="{18CB5756-54CF-4D89-84BE-03509535CCF2}" srcOrd="1" destOrd="0" parTransId="{65B47A4C-BAD7-466A-9292-4F9B0A56F60A}" sibTransId="{2F9F4B02-42B9-4C63-958F-9801199B851A}"/>
    <dgm:cxn modelId="{10CBB1DB-6E05-43FD-8F06-36C8A6D53596}" srcId="{47154DBB-F0A6-4769-B860-B632256C2333}" destId="{16C715DB-68EB-408F-98F3-0F9D14A799F8}" srcOrd="1" destOrd="0" parTransId="{9D63F609-EA03-4F71-8CAA-96826B05146A}" sibTransId="{74FE6A23-4CCA-43D6-90E1-EFEF0A576415}"/>
    <dgm:cxn modelId="{D89CB6DB-0216-4C80-B1B7-690B430C9189}" srcId="{4F6FCFA1-C290-43BD-90E9-05722B8E9C6B}" destId="{2B5F9D9D-6127-4822-99DD-77012615C4A1}" srcOrd="3" destOrd="0" parTransId="{CEF9C35C-267A-472B-9BF0-CA9AAFA51564}" sibTransId="{26FA3A54-767F-4325-A9EC-062B574DA503}"/>
    <dgm:cxn modelId="{A26BFFF5-E866-4C42-895B-74735F2E5F02}" type="presOf" srcId="{4F6FCFA1-C290-43BD-90E9-05722B8E9C6B}" destId="{864A786B-EDDA-405A-97AF-3B7D1E056114}" srcOrd="1" destOrd="0" presId="urn:microsoft.com/office/officeart/2005/8/layout/list1"/>
    <dgm:cxn modelId="{6ECEA0FA-1EF8-4AFA-A5C3-16591CF6860B}" srcId="{47154DBB-F0A6-4769-B860-B632256C2333}" destId="{4F6FCFA1-C290-43BD-90E9-05722B8E9C6B}" srcOrd="0" destOrd="0" parTransId="{C02B7AFE-3C1E-42EE-9E5C-28681D4CCE98}" sibTransId="{061E1C97-2BFF-4B9C-A169-ECA983D8C054}"/>
    <dgm:cxn modelId="{6B987203-5BA1-46BA-9227-22CCC25C3E2B}" type="presParOf" srcId="{6364AA2B-062C-4564-854E-B3C0A773DA9E}" destId="{A015ADCB-0501-4147-8737-913B483ABB53}" srcOrd="0" destOrd="0" presId="urn:microsoft.com/office/officeart/2005/8/layout/list1"/>
    <dgm:cxn modelId="{C61E8ABB-5DE7-471F-BABC-AA15BEC9EE09}" type="presParOf" srcId="{A015ADCB-0501-4147-8737-913B483ABB53}" destId="{24DC8753-6B98-4B89-B920-B86DB97A7435}" srcOrd="0" destOrd="0" presId="urn:microsoft.com/office/officeart/2005/8/layout/list1"/>
    <dgm:cxn modelId="{8E73BEF8-FEE0-4BAD-8246-0ED76F1F5824}" type="presParOf" srcId="{A015ADCB-0501-4147-8737-913B483ABB53}" destId="{864A786B-EDDA-405A-97AF-3B7D1E056114}" srcOrd="1" destOrd="0" presId="urn:microsoft.com/office/officeart/2005/8/layout/list1"/>
    <dgm:cxn modelId="{D6FFD718-E033-4B8A-9FC0-EDCC5F03A347}" type="presParOf" srcId="{6364AA2B-062C-4564-854E-B3C0A773DA9E}" destId="{D617FA31-13B5-4E5B-A6F0-2ED66439A984}" srcOrd="1" destOrd="0" presId="urn:microsoft.com/office/officeart/2005/8/layout/list1"/>
    <dgm:cxn modelId="{7AF2E548-7DC8-4902-8009-3E6729FEA8D1}" type="presParOf" srcId="{6364AA2B-062C-4564-854E-B3C0A773DA9E}" destId="{EDCABFE1-790D-4F3B-A6F2-11F809288ABE}" srcOrd="2" destOrd="0" presId="urn:microsoft.com/office/officeart/2005/8/layout/list1"/>
    <dgm:cxn modelId="{F2A7B6B7-A3F2-420A-B761-B6A7709BFAC3}" type="presParOf" srcId="{6364AA2B-062C-4564-854E-B3C0A773DA9E}" destId="{9199D3E3-CF7B-4D08-BB35-88C60F3C7D50}" srcOrd="3" destOrd="0" presId="urn:microsoft.com/office/officeart/2005/8/layout/list1"/>
    <dgm:cxn modelId="{55D083BD-9749-4796-88F2-5BA567B21DE5}" type="presParOf" srcId="{6364AA2B-062C-4564-854E-B3C0A773DA9E}" destId="{F343D412-5795-41BF-928E-E9A87CC86AAE}" srcOrd="4" destOrd="0" presId="urn:microsoft.com/office/officeart/2005/8/layout/list1"/>
    <dgm:cxn modelId="{40655504-FC83-48DE-8FD0-D7671F781D0C}" type="presParOf" srcId="{F343D412-5795-41BF-928E-E9A87CC86AAE}" destId="{478A4CED-6E7A-4662-A036-1D33DB3A2074}" srcOrd="0" destOrd="0" presId="urn:microsoft.com/office/officeart/2005/8/layout/list1"/>
    <dgm:cxn modelId="{C8C55197-8281-4BCF-9584-658DD5C4A484}" type="presParOf" srcId="{F343D412-5795-41BF-928E-E9A87CC86AAE}" destId="{02BDDB88-D5AB-45A7-90EF-611C8C939F95}" srcOrd="1" destOrd="0" presId="urn:microsoft.com/office/officeart/2005/8/layout/list1"/>
    <dgm:cxn modelId="{AEA1ED54-9C24-4E8A-B9DD-61099B149F07}" type="presParOf" srcId="{6364AA2B-062C-4564-854E-B3C0A773DA9E}" destId="{A35236A6-5E07-4CC4-A4DC-F949E4AD5010}" srcOrd="5" destOrd="0" presId="urn:microsoft.com/office/officeart/2005/8/layout/list1"/>
    <dgm:cxn modelId="{0D127D55-8E55-4EFF-AA71-2D21C20255D4}" type="presParOf" srcId="{6364AA2B-062C-4564-854E-B3C0A773DA9E}" destId="{DF41E715-1EB1-4524-BB7A-4093414F4C7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182BF-E081-4084-A07E-DD3C107AECC1}">
      <dsp:nvSpPr>
        <dsp:cNvPr id="0" name=""/>
        <dsp:cNvSpPr/>
      </dsp:nvSpPr>
      <dsp:spPr>
        <a:xfrm>
          <a:off x="2826623" y="0"/>
          <a:ext cx="4239936" cy="3312368"/>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During Middlesex Staff’s Routine Activity</a:t>
          </a:r>
        </a:p>
      </dsp:txBody>
      <dsp:txXfrm>
        <a:off x="2826623" y="414046"/>
        <a:ext cx="2997798" cy="2484276"/>
      </dsp:txXfrm>
    </dsp:sp>
    <dsp:sp modelId="{CA60A0D5-43F1-4072-AA2B-5CBC8AC848BD}">
      <dsp:nvSpPr>
        <dsp:cNvPr id="0" name=""/>
        <dsp:cNvSpPr/>
      </dsp:nvSpPr>
      <dsp:spPr>
        <a:xfrm>
          <a:off x="0" y="0"/>
          <a:ext cx="2826624" cy="331236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dirty="0"/>
            <a:t>Potential Illicit Discharge Observed</a:t>
          </a:r>
        </a:p>
      </dsp:txBody>
      <dsp:txXfrm>
        <a:off x="137984" y="137984"/>
        <a:ext cx="2550656" cy="3036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B38DF-6967-459C-BEE9-EBEB6A920A8D}">
      <dsp:nvSpPr>
        <dsp:cNvPr id="0" name=""/>
        <dsp:cNvSpPr/>
      </dsp:nvSpPr>
      <dsp:spPr>
        <a:xfrm>
          <a:off x="0" y="406794"/>
          <a:ext cx="6106746"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115E05-6E79-4489-9513-0463E731F8C9}">
      <dsp:nvSpPr>
        <dsp:cNvPr id="0" name=""/>
        <dsp:cNvSpPr/>
      </dsp:nvSpPr>
      <dsp:spPr>
        <a:xfrm>
          <a:off x="292813" y="23034"/>
          <a:ext cx="5811256"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574" tIns="0" rIns="161574"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Approved MS4 Permit</a:t>
          </a:r>
        </a:p>
      </dsp:txBody>
      <dsp:txXfrm>
        <a:off x="330280" y="60501"/>
        <a:ext cx="5736322" cy="692586"/>
      </dsp:txXfrm>
    </dsp:sp>
    <dsp:sp modelId="{85A859F7-2299-4536-8671-B0F1757C0C6F}">
      <dsp:nvSpPr>
        <dsp:cNvPr id="0" name=""/>
        <dsp:cNvSpPr/>
      </dsp:nvSpPr>
      <dsp:spPr>
        <a:xfrm>
          <a:off x="0" y="1586154"/>
          <a:ext cx="6106746"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65521C-FC14-4660-8BCC-DD1C16BF1296}">
      <dsp:nvSpPr>
        <dsp:cNvPr id="0" name=""/>
        <dsp:cNvSpPr/>
      </dsp:nvSpPr>
      <dsp:spPr>
        <a:xfrm>
          <a:off x="292813" y="1202394"/>
          <a:ext cx="5811256"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574" tIns="0" rIns="161574"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Began development of the Township Stormwater Management Program (SWMP)</a:t>
          </a:r>
        </a:p>
      </dsp:txBody>
      <dsp:txXfrm>
        <a:off x="330280" y="1239861"/>
        <a:ext cx="5736322" cy="692586"/>
      </dsp:txXfrm>
    </dsp:sp>
    <dsp:sp modelId="{3C74874A-B447-49D3-9A7A-AAFFAE7FF67E}">
      <dsp:nvSpPr>
        <dsp:cNvPr id="0" name=""/>
        <dsp:cNvSpPr/>
      </dsp:nvSpPr>
      <dsp:spPr>
        <a:xfrm>
          <a:off x="0" y="2765514"/>
          <a:ext cx="6106746" cy="20884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951" tIns="541528" rIns="47395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Funded projects include:</a:t>
          </a:r>
        </a:p>
        <a:p>
          <a:pPr marL="342900" lvl="2"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Open Vegetated Roadside Channels (8,900 LF at 7 sites)</a:t>
          </a:r>
        </a:p>
        <a:p>
          <a:pPr marL="342900" lvl="2"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Rain Garden at Andersen Park</a:t>
          </a:r>
        </a:p>
        <a:p>
          <a:pPr marL="342900" lvl="2"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Stream Restoration for Unnamed Tributary to Wertz Run (1,100 LF)</a:t>
          </a:r>
        </a:p>
      </dsp:txBody>
      <dsp:txXfrm>
        <a:off x="0" y="2765514"/>
        <a:ext cx="6106746" cy="2088450"/>
      </dsp:txXfrm>
    </dsp:sp>
    <dsp:sp modelId="{0D957B09-0001-476B-856A-671F494966DC}">
      <dsp:nvSpPr>
        <dsp:cNvPr id="0" name=""/>
        <dsp:cNvSpPr/>
      </dsp:nvSpPr>
      <dsp:spPr>
        <a:xfrm>
          <a:off x="292813" y="2381754"/>
          <a:ext cx="5811256"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574" tIns="0" rIns="161574"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Mariner Grant- $631,600</a:t>
          </a:r>
        </a:p>
      </dsp:txBody>
      <dsp:txXfrm>
        <a:off x="330280" y="2419221"/>
        <a:ext cx="5736322"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BE9F1-A4E1-4357-A57E-CBD301CA0598}">
      <dsp:nvSpPr>
        <dsp:cNvPr id="0" name=""/>
        <dsp:cNvSpPr/>
      </dsp:nvSpPr>
      <dsp:spPr>
        <a:xfrm>
          <a:off x="3544" y="881031"/>
          <a:ext cx="2811687" cy="16870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ctr" defTabSz="1778000">
            <a:lnSpc>
              <a:spcPct val="90000"/>
            </a:lnSpc>
            <a:spcBef>
              <a:spcPct val="0"/>
            </a:spcBef>
            <a:spcAft>
              <a:spcPct val="35000"/>
            </a:spcAft>
            <a:buNone/>
          </a:pPr>
          <a:r>
            <a:rPr lang="en-US" sz="4000" kern="1200" dirty="0"/>
            <a:t>E&amp;S: </a:t>
          </a:r>
          <a:r>
            <a:rPr lang="en-US" sz="2400" kern="1200" dirty="0"/>
            <a:t>Erosion and Sedimentation</a:t>
          </a:r>
        </a:p>
      </dsp:txBody>
      <dsp:txXfrm>
        <a:off x="3544" y="881031"/>
        <a:ext cx="2811687" cy="1687012"/>
      </dsp:txXfrm>
    </dsp:sp>
    <dsp:sp modelId="{AD2C26C7-AD5F-468C-AF77-485F086B9C9F}">
      <dsp:nvSpPr>
        <dsp:cNvPr id="0" name=""/>
        <dsp:cNvSpPr/>
      </dsp:nvSpPr>
      <dsp:spPr>
        <a:xfrm>
          <a:off x="3096400" y="881031"/>
          <a:ext cx="2811687" cy="1687012"/>
        </a:xfrm>
        <a:prstGeom prst="rect">
          <a:avLst/>
        </a:prstGeom>
        <a:solidFill>
          <a:schemeClr val="accent3">
            <a:hueOff val="-664241"/>
            <a:satOff val="-3471"/>
            <a:lumOff val="-33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ctr" defTabSz="1778000">
            <a:lnSpc>
              <a:spcPct val="90000"/>
            </a:lnSpc>
            <a:spcBef>
              <a:spcPct val="0"/>
            </a:spcBef>
            <a:spcAft>
              <a:spcPct val="35000"/>
            </a:spcAft>
            <a:buNone/>
          </a:pPr>
          <a:r>
            <a:rPr lang="en-US" sz="4000" kern="1200" dirty="0"/>
            <a:t>GSI: </a:t>
          </a:r>
          <a:r>
            <a:rPr lang="en-US" sz="2400" kern="1200" dirty="0"/>
            <a:t>Green Stormwater Infrastructure</a:t>
          </a:r>
        </a:p>
      </dsp:txBody>
      <dsp:txXfrm>
        <a:off x="3096400" y="881031"/>
        <a:ext cx="2811687" cy="1687012"/>
      </dsp:txXfrm>
    </dsp:sp>
    <dsp:sp modelId="{8A62CD89-252B-4F6B-88B6-20888A5C7878}">
      <dsp:nvSpPr>
        <dsp:cNvPr id="0" name=""/>
        <dsp:cNvSpPr/>
      </dsp:nvSpPr>
      <dsp:spPr>
        <a:xfrm>
          <a:off x="6189256" y="892789"/>
          <a:ext cx="2811687" cy="1663495"/>
        </a:xfrm>
        <a:prstGeom prst="rect">
          <a:avLst/>
        </a:prstGeom>
        <a:solidFill>
          <a:schemeClr val="accent3">
            <a:hueOff val="-1328482"/>
            <a:satOff val="-6942"/>
            <a:lumOff val="-67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IDD&amp;E: </a:t>
          </a:r>
          <a:r>
            <a:rPr lang="en-US" sz="2400" kern="1200" dirty="0"/>
            <a:t>Illicit Discharge Detection and Elimination</a:t>
          </a:r>
        </a:p>
      </dsp:txBody>
      <dsp:txXfrm>
        <a:off x="6189256" y="892789"/>
        <a:ext cx="2811687" cy="1663495"/>
      </dsp:txXfrm>
    </dsp:sp>
    <dsp:sp modelId="{A9B8FAA4-2D17-4E91-B2A3-F4A19F071D83}">
      <dsp:nvSpPr>
        <dsp:cNvPr id="0" name=""/>
        <dsp:cNvSpPr/>
      </dsp:nvSpPr>
      <dsp:spPr>
        <a:xfrm>
          <a:off x="9282112" y="881031"/>
          <a:ext cx="2811687" cy="1687012"/>
        </a:xfrm>
        <a:prstGeom prst="rect">
          <a:avLst/>
        </a:prstGeom>
        <a:solidFill>
          <a:schemeClr val="accent3">
            <a:hueOff val="-1992722"/>
            <a:satOff val="-10413"/>
            <a:lumOff val="-100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ctr" defTabSz="1778000">
            <a:lnSpc>
              <a:spcPct val="90000"/>
            </a:lnSpc>
            <a:spcBef>
              <a:spcPct val="0"/>
            </a:spcBef>
            <a:spcAft>
              <a:spcPct val="35000"/>
            </a:spcAft>
            <a:buNone/>
          </a:pPr>
          <a:r>
            <a:rPr lang="en-US" sz="4000" kern="1200" dirty="0"/>
            <a:t>MCM: </a:t>
          </a:r>
          <a:r>
            <a:rPr lang="en-US" sz="2400" kern="1200" dirty="0"/>
            <a:t>Minimum Control Measure</a:t>
          </a:r>
        </a:p>
      </dsp:txBody>
      <dsp:txXfrm>
        <a:off x="9282112" y="881031"/>
        <a:ext cx="2811687" cy="1687012"/>
      </dsp:txXfrm>
    </dsp:sp>
    <dsp:sp modelId="{DEA034C1-07EA-4A8F-86B3-B4DBF1073086}">
      <dsp:nvSpPr>
        <dsp:cNvPr id="0" name=""/>
        <dsp:cNvSpPr/>
      </dsp:nvSpPr>
      <dsp:spPr>
        <a:xfrm>
          <a:off x="3544" y="2849212"/>
          <a:ext cx="2811687" cy="1687012"/>
        </a:xfrm>
        <a:prstGeom prst="rect">
          <a:avLst/>
        </a:prstGeom>
        <a:solidFill>
          <a:schemeClr val="accent3">
            <a:hueOff val="-2656963"/>
            <a:satOff val="-13884"/>
            <a:lumOff val="-134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MS4: </a:t>
          </a:r>
          <a:r>
            <a:rPr lang="en-US" sz="2400" kern="1200" dirty="0"/>
            <a:t>Municipal Separate Storm Sewer System</a:t>
          </a:r>
        </a:p>
      </dsp:txBody>
      <dsp:txXfrm>
        <a:off x="3544" y="2849212"/>
        <a:ext cx="2811687" cy="1687012"/>
      </dsp:txXfrm>
    </dsp:sp>
    <dsp:sp modelId="{1D9003E0-F067-4358-B83C-6F747F22BA12}">
      <dsp:nvSpPr>
        <dsp:cNvPr id="0" name=""/>
        <dsp:cNvSpPr/>
      </dsp:nvSpPr>
      <dsp:spPr>
        <a:xfrm>
          <a:off x="3096400" y="2849212"/>
          <a:ext cx="2811687" cy="1687012"/>
        </a:xfrm>
        <a:prstGeom prst="rect">
          <a:avLst/>
        </a:prstGeom>
        <a:solidFill>
          <a:schemeClr val="accent3">
            <a:hueOff val="-3321204"/>
            <a:satOff val="-17355"/>
            <a:lumOff val="-168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PCSM: </a:t>
          </a:r>
          <a:r>
            <a:rPr lang="en-US" sz="2400" kern="1200" dirty="0"/>
            <a:t>Post Construction Stormwater Management </a:t>
          </a:r>
        </a:p>
      </dsp:txBody>
      <dsp:txXfrm>
        <a:off x="3096400" y="2849212"/>
        <a:ext cx="2811687" cy="1687012"/>
      </dsp:txXfrm>
    </dsp:sp>
    <dsp:sp modelId="{26E2DC99-4004-4DAF-9DD0-59B1F9B4F95B}">
      <dsp:nvSpPr>
        <dsp:cNvPr id="0" name=""/>
        <dsp:cNvSpPr/>
      </dsp:nvSpPr>
      <dsp:spPr>
        <a:xfrm>
          <a:off x="6189256" y="2849212"/>
          <a:ext cx="2811687" cy="1687012"/>
        </a:xfrm>
        <a:prstGeom prst="rect">
          <a:avLst/>
        </a:prstGeom>
        <a:solidFill>
          <a:schemeClr val="accent3">
            <a:hueOff val="-3985444"/>
            <a:satOff val="-20826"/>
            <a:lumOff val="-201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ctr" defTabSz="1778000">
            <a:lnSpc>
              <a:spcPct val="90000"/>
            </a:lnSpc>
            <a:spcBef>
              <a:spcPct val="0"/>
            </a:spcBef>
            <a:spcAft>
              <a:spcPct val="35000"/>
            </a:spcAft>
            <a:buNone/>
          </a:pPr>
          <a:r>
            <a:rPr lang="en-US" sz="4000" kern="1200" dirty="0"/>
            <a:t>PRP: </a:t>
          </a:r>
          <a:r>
            <a:rPr lang="en-US" sz="2400" kern="1200" dirty="0"/>
            <a:t>Pollutant Reduction Plan</a:t>
          </a:r>
        </a:p>
      </dsp:txBody>
      <dsp:txXfrm>
        <a:off x="6189256" y="2849212"/>
        <a:ext cx="2811687" cy="1687012"/>
      </dsp:txXfrm>
    </dsp:sp>
    <dsp:sp modelId="{D68BB959-935F-45B8-B838-02CF68EE545E}">
      <dsp:nvSpPr>
        <dsp:cNvPr id="0" name=""/>
        <dsp:cNvSpPr/>
      </dsp:nvSpPr>
      <dsp:spPr>
        <a:xfrm>
          <a:off x="9282112" y="2849212"/>
          <a:ext cx="2811687" cy="1687012"/>
        </a:xfrm>
        <a:prstGeom prst="rect">
          <a:avLst/>
        </a:prstGeom>
        <a:solidFill>
          <a:schemeClr val="accent3">
            <a:hueOff val="-4649685"/>
            <a:satOff val="-24297"/>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SWMP: </a:t>
          </a:r>
          <a:r>
            <a:rPr lang="en-US" sz="2400" kern="1200" dirty="0"/>
            <a:t>Stormwater Management Program</a:t>
          </a:r>
        </a:p>
      </dsp:txBody>
      <dsp:txXfrm>
        <a:off x="9282112" y="2849212"/>
        <a:ext cx="2811687" cy="1687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ABFE1-790D-4F3B-A6F2-11F809288ABE}">
      <dsp:nvSpPr>
        <dsp:cNvPr id="0" name=""/>
        <dsp:cNvSpPr/>
      </dsp:nvSpPr>
      <dsp:spPr>
        <a:xfrm>
          <a:off x="0" y="410687"/>
          <a:ext cx="6974161" cy="317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1272" tIns="499872" rIns="541272"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No Illicit Discharges</a:t>
          </a:r>
        </a:p>
        <a:p>
          <a:pPr marL="228600" lvl="1" indent="-228600" algn="l" defTabSz="1066800">
            <a:lnSpc>
              <a:spcPct val="90000"/>
            </a:lnSpc>
            <a:spcBef>
              <a:spcPct val="0"/>
            </a:spcBef>
            <a:spcAft>
              <a:spcPct val="15000"/>
            </a:spcAft>
            <a:buChar char="•"/>
          </a:pPr>
          <a:r>
            <a:rPr lang="en-US" sz="2400" kern="1200" dirty="0"/>
            <a:t>Control Construction E&amp;S</a:t>
          </a:r>
        </a:p>
        <a:p>
          <a:pPr marL="228600" lvl="1" indent="-228600" algn="l" defTabSz="1066800">
            <a:lnSpc>
              <a:spcPct val="90000"/>
            </a:lnSpc>
            <a:spcBef>
              <a:spcPct val="0"/>
            </a:spcBef>
            <a:spcAft>
              <a:spcPct val="15000"/>
            </a:spcAft>
            <a:buChar char="•"/>
          </a:pPr>
          <a:r>
            <a:rPr lang="en-US" sz="2400" kern="1200" dirty="0"/>
            <a:t>Functional Stormwater Management Systems</a:t>
          </a:r>
        </a:p>
        <a:p>
          <a:pPr marL="228600" lvl="1" indent="-228600" algn="l" defTabSz="1066800">
            <a:lnSpc>
              <a:spcPct val="90000"/>
            </a:lnSpc>
            <a:spcBef>
              <a:spcPct val="0"/>
            </a:spcBef>
            <a:spcAft>
              <a:spcPct val="15000"/>
            </a:spcAft>
            <a:buChar char="•"/>
          </a:pPr>
          <a:r>
            <a:rPr lang="en-US" sz="2400" kern="1200" dirty="0"/>
            <a:t>Keep Township Properties Clean</a:t>
          </a:r>
        </a:p>
        <a:p>
          <a:pPr marL="228600" lvl="1" indent="-228600" algn="l" defTabSz="1066800">
            <a:lnSpc>
              <a:spcPct val="90000"/>
            </a:lnSpc>
            <a:spcBef>
              <a:spcPct val="0"/>
            </a:spcBef>
            <a:spcAft>
              <a:spcPct val="15000"/>
            </a:spcAft>
            <a:buChar char="•"/>
          </a:pPr>
          <a:r>
            <a:rPr lang="en-US" sz="2400" kern="1200" dirty="0"/>
            <a:t>Prevent/Clean-up spills and leaks</a:t>
          </a:r>
        </a:p>
      </dsp:txBody>
      <dsp:txXfrm>
        <a:off x="0" y="410687"/>
        <a:ext cx="6974161" cy="3175200"/>
      </dsp:txXfrm>
    </dsp:sp>
    <dsp:sp modelId="{864A786B-EDDA-405A-97AF-3B7D1E056114}">
      <dsp:nvSpPr>
        <dsp:cNvPr id="0" name=""/>
        <dsp:cNvSpPr/>
      </dsp:nvSpPr>
      <dsp:spPr>
        <a:xfrm>
          <a:off x="348708" y="56447"/>
          <a:ext cx="4881912"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525" tIns="0" rIns="184525" bIns="0" numCol="1" spcCol="1270" anchor="ctr" anchorCtr="0">
          <a:noAutofit/>
        </a:bodyPr>
        <a:lstStyle/>
        <a:p>
          <a:pPr marL="0" lvl="0" indent="0" algn="l" defTabSz="1066800">
            <a:lnSpc>
              <a:spcPct val="90000"/>
            </a:lnSpc>
            <a:spcBef>
              <a:spcPct val="0"/>
            </a:spcBef>
            <a:spcAft>
              <a:spcPct val="35000"/>
            </a:spcAft>
            <a:buNone/>
          </a:pPr>
          <a:r>
            <a:rPr lang="en-US" sz="2400" kern="1200" dirty="0"/>
            <a:t>Pollution Prevention</a:t>
          </a:r>
        </a:p>
      </dsp:txBody>
      <dsp:txXfrm>
        <a:off x="383293" y="91032"/>
        <a:ext cx="4812742" cy="639310"/>
      </dsp:txXfrm>
    </dsp:sp>
    <dsp:sp modelId="{DF41E715-1EB1-4524-BB7A-4093414F4C73}">
      <dsp:nvSpPr>
        <dsp:cNvPr id="0" name=""/>
        <dsp:cNvSpPr/>
      </dsp:nvSpPr>
      <dsp:spPr>
        <a:xfrm>
          <a:off x="0" y="4069727"/>
          <a:ext cx="6974161" cy="105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1272" tIns="499872" rIns="541272"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Construct Projects</a:t>
          </a:r>
        </a:p>
      </dsp:txBody>
      <dsp:txXfrm>
        <a:off x="0" y="4069727"/>
        <a:ext cx="6974161" cy="1058400"/>
      </dsp:txXfrm>
    </dsp:sp>
    <dsp:sp modelId="{02BDDB88-D5AB-45A7-90EF-611C8C939F95}">
      <dsp:nvSpPr>
        <dsp:cNvPr id="0" name=""/>
        <dsp:cNvSpPr/>
      </dsp:nvSpPr>
      <dsp:spPr>
        <a:xfrm>
          <a:off x="348708" y="3715487"/>
          <a:ext cx="4881912"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525" tIns="0" rIns="184525" bIns="0" numCol="1" spcCol="1270" anchor="ctr" anchorCtr="0">
          <a:noAutofit/>
        </a:bodyPr>
        <a:lstStyle/>
        <a:p>
          <a:pPr marL="0" lvl="0" indent="0" algn="l" defTabSz="1066800">
            <a:lnSpc>
              <a:spcPct val="90000"/>
            </a:lnSpc>
            <a:spcBef>
              <a:spcPct val="0"/>
            </a:spcBef>
            <a:spcAft>
              <a:spcPct val="35000"/>
            </a:spcAft>
            <a:buNone/>
          </a:pPr>
          <a:r>
            <a:rPr lang="en-US" sz="2400" kern="1200" dirty="0"/>
            <a:t>Pollution Reduction</a:t>
          </a:r>
        </a:p>
      </dsp:txBody>
      <dsp:txXfrm>
        <a:off x="383293" y="3750072"/>
        <a:ext cx="4812742"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en-US"/>
              <a:t>9/11/2023</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a:t>‹#›</a:t>
            </a:fld>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3T18:40:44.097"/>
    </inkml:context>
    <inkml:brush xml:id="br0">
      <inkml:brushProperty name="width" value="0.05" units="cm"/>
      <inkml:brushProperty name="height" value="0.05" units="cm"/>
      <inkml:brushProperty name="ignorePressure" value="1"/>
    </inkml:brush>
  </inkml:definitions>
  <inkml:trace contextRef="#ctx0" brushRef="#br0">0 1,'0'0,"0"0,0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en-US"/>
              <a:t>9/11/2023</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a:t>‹#›</a:t>
            </a:fld>
            <a:endParaRPr/>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a:t>
            </a:fld>
            <a:endParaRPr lang="en-US"/>
          </a:p>
        </p:txBody>
      </p:sp>
    </p:spTree>
    <p:extLst>
      <p:ext uri="{BB962C8B-B14F-4D97-AF65-F5344CB8AC3E}">
        <p14:creationId xmlns:p14="http://schemas.microsoft.com/office/powerpoint/2010/main" val="1245023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does stormwater go when it is captured in a stormwater inlet? The water and all the pollution are conveyed to area waterways untreated.</a:t>
            </a:r>
          </a:p>
        </p:txBody>
      </p:sp>
      <p:sp>
        <p:nvSpPr>
          <p:cNvPr id="4" name="Slide Number Placeholder 3"/>
          <p:cNvSpPr>
            <a:spLocks noGrp="1"/>
          </p:cNvSpPr>
          <p:nvPr>
            <p:ph type="sldNum" sz="quarter" idx="10"/>
          </p:nvPr>
        </p:nvSpPr>
        <p:spPr/>
        <p:txBody>
          <a:bodyPr/>
          <a:lstStyle/>
          <a:p>
            <a:fld id="{0FB26167-9E81-4EFC-81C4-A63B3DC92E52}" type="slidenum">
              <a:rPr lang="en-US" smtClean="0"/>
              <a:t>10</a:t>
            </a:fld>
            <a:endParaRPr lang="en-US" dirty="0"/>
          </a:p>
        </p:txBody>
      </p:sp>
    </p:spTree>
    <p:extLst>
      <p:ext uri="{BB962C8B-B14F-4D97-AF65-F5344CB8AC3E}">
        <p14:creationId xmlns:p14="http://schemas.microsoft.com/office/powerpoint/2010/main" val="2988278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pollutants are suspended and conveyed with the stormwater.</a:t>
            </a:r>
          </a:p>
        </p:txBody>
      </p:sp>
      <p:sp>
        <p:nvSpPr>
          <p:cNvPr id="4" name="Slide Number Placeholder 3"/>
          <p:cNvSpPr>
            <a:spLocks noGrp="1"/>
          </p:cNvSpPr>
          <p:nvPr>
            <p:ph type="sldNum" sz="quarter" idx="5"/>
          </p:nvPr>
        </p:nvSpPr>
        <p:spPr/>
        <p:txBody>
          <a:bodyPr/>
          <a:lstStyle/>
          <a:p>
            <a:fld id="{E3B36274-F2B9-4C45-BBB4-0EDF4CD651A7}" type="slidenum">
              <a:rPr lang="en-US" smtClean="0"/>
              <a:t>11</a:t>
            </a:fld>
            <a:endParaRPr lang="en-US"/>
          </a:p>
        </p:txBody>
      </p:sp>
    </p:spTree>
    <p:extLst>
      <p:ext uri="{BB962C8B-B14F-4D97-AF65-F5344CB8AC3E}">
        <p14:creationId xmlns:p14="http://schemas.microsoft.com/office/powerpoint/2010/main" val="3547981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of water pollution.</a:t>
            </a:r>
          </a:p>
        </p:txBody>
      </p:sp>
      <p:sp>
        <p:nvSpPr>
          <p:cNvPr id="4" name="Slide Number Placeholder 3"/>
          <p:cNvSpPr>
            <a:spLocks noGrp="1"/>
          </p:cNvSpPr>
          <p:nvPr>
            <p:ph type="sldNum" sz="quarter" idx="5"/>
          </p:nvPr>
        </p:nvSpPr>
        <p:spPr/>
        <p:txBody>
          <a:bodyPr/>
          <a:lstStyle/>
          <a:p>
            <a:fld id="{E3B36274-F2B9-4C45-BBB4-0EDF4CD651A7}" type="slidenum">
              <a:rPr lang="en-US" smtClean="0"/>
              <a:t>12</a:t>
            </a:fld>
            <a:endParaRPr lang="en-US"/>
          </a:p>
        </p:txBody>
      </p:sp>
    </p:spTree>
    <p:extLst>
      <p:ext uri="{BB962C8B-B14F-4D97-AF65-F5344CB8AC3E}">
        <p14:creationId xmlns:p14="http://schemas.microsoft.com/office/powerpoint/2010/main" val="1082390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13</a:t>
            </a:fld>
            <a:endParaRPr lang="en-US"/>
          </a:p>
        </p:txBody>
      </p:sp>
    </p:spTree>
    <p:extLst>
      <p:ext uri="{BB962C8B-B14F-4D97-AF65-F5344CB8AC3E}">
        <p14:creationId xmlns:p14="http://schemas.microsoft.com/office/powerpoint/2010/main" val="3920121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stands for the </a:t>
            </a:r>
          </a:p>
          <a:p>
            <a:r>
              <a:rPr lang="en-US" dirty="0"/>
              <a:t>One M and </a:t>
            </a:r>
          </a:p>
          <a:p>
            <a:r>
              <a:rPr lang="en-US" dirty="0"/>
              <a:t>Four S’s</a:t>
            </a:r>
          </a:p>
          <a:p>
            <a:r>
              <a:rPr lang="en-US" dirty="0"/>
              <a:t>At the beginning of each word.</a:t>
            </a:r>
          </a:p>
        </p:txBody>
      </p:sp>
      <p:sp>
        <p:nvSpPr>
          <p:cNvPr id="4" name="Slide Number Placeholder 3"/>
          <p:cNvSpPr>
            <a:spLocks noGrp="1"/>
          </p:cNvSpPr>
          <p:nvPr>
            <p:ph type="sldNum" sz="quarter" idx="10"/>
          </p:nvPr>
        </p:nvSpPr>
        <p:spPr/>
        <p:txBody>
          <a:bodyPr/>
          <a:lstStyle/>
          <a:p>
            <a:fld id="{0FB26167-9E81-4EFC-81C4-A63B3DC92E52}" type="slidenum">
              <a:rPr lang="en-US" smtClean="0"/>
              <a:t>14</a:t>
            </a:fld>
            <a:endParaRPr lang="en-US" dirty="0"/>
          </a:p>
        </p:txBody>
      </p:sp>
    </p:spTree>
    <p:extLst>
      <p:ext uri="{BB962C8B-B14F-4D97-AF65-F5344CB8AC3E}">
        <p14:creationId xmlns:p14="http://schemas.microsoft.com/office/powerpoint/2010/main" val="830056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413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Separate Storm Sewer Systems is the collection of all structures that gather stormwater and discharge it into local waterways. The MS4 system includes </a:t>
            </a:r>
            <a:r>
              <a:rPr lang="en-US" i="1" dirty="0">
                <a:solidFill>
                  <a:srgbClr val="FF0000"/>
                </a:solidFill>
              </a:rPr>
              <a:t>(click) </a:t>
            </a:r>
            <a:r>
              <a:rPr lang="en-US" dirty="0"/>
              <a:t>Inlets, </a:t>
            </a:r>
            <a:r>
              <a:rPr lang="en-US" i="1" dirty="0">
                <a:solidFill>
                  <a:srgbClr val="FF0000"/>
                </a:solidFill>
              </a:rPr>
              <a:t>(click) </a:t>
            </a:r>
            <a:r>
              <a:rPr lang="en-US" dirty="0"/>
              <a:t>Curbs and Gutters, </a:t>
            </a:r>
            <a:r>
              <a:rPr lang="en-US" i="1" dirty="0">
                <a:solidFill>
                  <a:srgbClr val="FF0000"/>
                </a:solidFill>
              </a:rPr>
              <a:t>(click)</a:t>
            </a:r>
            <a:r>
              <a:rPr lang="en-US" i="1" dirty="0"/>
              <a:t> </a:t>
            </a:r>
            <a:r>
              <a:rPr lang="en-US" dirty="0"/>
              <a:t>Ditches and Swales, </a:t>
            </a:r>
            <a:r>
              <a:rPr lang="en-US" i="1" dirty="0">
                <a:solidFill>
                  <a:srgbClr val="FF0000"/>
                </a:solidFill>
              </a:rPr>
              <a:t>(click) </a:t>
            </a:r>
            <a:r>
              <a:rPr lang="en-US" dirty="0"/>
              <a:t>Storm Pipes, </a:t>
            </a:r>
            <a:r>
              <a:rPr lang="en-US" i="1" dirty="0">
                <a:solidFill>
                  <a:srgbClr val="FF0000"/>
                </a:solidFill>
              </a:rPr>
              <a:t>(click) </a:t>
            </a:r>
            <a:r>
              <a:rPr lang="en-US" dirty="0"/>
              <a:t>Storm Outlets and </a:t>
            </a:r>
            <a:r>
              <a:rPr lang="en-US" i="1" dirty="0">
                <a:solidFill>
                  <a:srgbClr val="FF0000"/>
                </a:solidFill>
              </a:rPr>
              <a:t>(click) </a:t>
            </a:r>
            <a:r>
              <a:rPr lang="en-US" dirty="0"/>
              <a:t>Roads. </a:t>
            </a:r>
          </a:p>
        </p:txBody>
      </p:sp>
      <p:sp>
        <p:nvSpPr>
          <p:cNvPr id="4" name="Slide Number Placeholder 3"/>
          <p:cNvSpPr>
            <a:spLocks noGrp="1"/>
          </p:cNvSpPr>
          <p:nvPr>
            <p:ph type="sldNum" sz="quarter" idx="10"/>
          </p:nvPr>
        </p:nvSpPr>
        <p:spPr/>
        <p:txBody>
          <a:bodyPr/>
          <a:lstStyle/>
          <a:p>
            <a:fld id="{0FB26167-9E81-4EFC-81C4-A63B3DC92E52}" type="slidenum">
              <a:rPr lang="en-US" smtClean="0"/>
              <a:t>15</a:t>
            </a:fld>
            <a:endParaRPr lang="en-US" dirty="0"/>
          </a:p>
        </p:txBody>
      </p:sp>
    </p:spTree>
    <p:extLst>
      <p:ext uri="{BB962C8B-B14F-4D97-AF65-F5344CB8AC3E}">
        <p14:creationId xmlns:p14="http://schemas.microsoft.com/office/powerpoint/2010/main" val="2277903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a:r>
            <a:r>
              <a:rPr lang="en-US" i="1" dirty="0">
                <a:solidFill>
                  <a:srgbClr val="FF0000"/>
                </a:solidFill>
              </a:rPr>
              <a:t>Read slide</a:t>
            </a:r>
            <a:r>
              <a:rPr lang="en-US" dirty="0"/>
              <a:t>)</a:t>
            </a:r>
          </a:p>
          <a:p>
            <a:r>
              <a:rPr lang="en-US" dirty="0"/>
              <a:t>MS4 focus is water </a:t>
            </a:r>
            <a:r>
              <a:rPr lang="en-US" u="sng" dirty="0"/>
              <a:t>QUALITY</a:t>
            </a:r>
            <a:r>
              <a:rPr lang="en-US" dirty="0"/>
              <a:t> not flooding although flooding might be reduced as a result of water quality enhancement</a:t>
            </a:r>
          </a:p>
        </p:txBody>
      </p:sp>
      <p:sp>
        <p:nvSpPr>
          <p:cNvPr id="4" name="Slide Number Placeholder 3"/>
          <p:cNvSpPr>
            <a:spLocks noGrp="1"/>
          </p:cNvSpPr>
          <p:nvPr>
            <p:ph type="sldNum" sz="quarter" idx="5"/>
          </p:nvPr>
        </p:nvSpPr>
        <p:spPr/>
        <p:txBody>
          <a:bodyPr/>
          <a:lstStyle/>
          <a:p>
            <a:fld id="{E3B36274-F2B9-4C45-BBB4-0EDF4CD651A7}" type="slidenum">
              <a:rPr lang="en-US" smtClean="0"/>
              <a:t>16</a:t>
            </a:fld>
            <a:endParaRPr lang="en-US"/>
          </a:p>
        </p:txBody>
      </p:sp>
    </p:spTree>
    <p:extLst>
      <p:ext uri="{BB962C8B-B14F-4D97-AF65-F5344CB8AC3E}">
        <p14:creationId xmlns:p14="http://schemas.microsoft.com/office/powerpoint/2010/main" val="1778029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Middlesex’s Stormwater Management Program is a response to the MS4 permit.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Stormwater Management Program elements #1 through #6 are often referred to as Minimum Control Measures – MCMs.  Item #7 is a more recent addition to the permit program and has not been designated as an MCM. </a:t>
            </a:r>
          </a:p>
          <a:p>
            <a:endParaRPr lang="en-US" dirty="0"/>
          </a:p>
          <a:p>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 first two MCMs are almost like a marketing plan…they are meant to educate , inform and inspire action to prevent or reduce pollution.</a:t>
            </a:r>
          </a:p>
          <a:p>
            <a:endParaRPr lang="en-US" dirty="0"/>
          </a:p>
          <a:p>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 other 4 MCMs are actions for prevention and the Pollution Reduction Plan is what it’s name says…a plan for installing treatment systems to reduce pollution.</a:t>
            </a:r>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17</a:t>
            </a:fld>
            <a:endParaRPr lang="en-US"/>
          </a:p>
        </p:txBody>
      </p:sp>
    </p:spTree>
    <p:extLst>
      <p:ext uri="{BB962C8B-B14F-4D97-AF65-F5344CB8AC3E}">
        <p14:creationId xmlns:p14="http://schemas.microsoft.com/office/powerpoint/2010/main" val="2303026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Aft>
                <a:spcPts val="600"/>
              </a:spcAft>
            </a:pPr>
            <a:r>
              <a:rPr lang="en-US" sz="1200" kern="1200" dirty="0">
                <a:solidFill>
                  <a:schemeClr val="tx1"/>
                </a:solidFill>
                <a:effectLst/>
                <a:latin typeface="+mn-lt"/>
                <a:ea typeface="+mn-ea"/>
                <a:cs typeface="+mn-cs"/>
              </a:rPr>
              <a:t>Each MCM has a particular focus: </a:t>
            </a:r>
          </a:p>
          <a:p>
            <a:pPr lvl="1">
              <a:spcAft>
                <a:spcPts val="600"/>
              </a:spcAft>
            </a:pP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#1 – Provides understanding of the negative effects of pollution in stormwater </a:t>
            </a:r>
          </a:p>
          <a:p>
            <a:pPr lvl="1">
              <a:spcAft>
                <a:spcPts val="600"/>
              </a:spcAft>
            </a:pP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#2 – Encourages joining the effort to reduce pollution</a:t>
            </a:r>
          </a:p>
          <a:p>
            <a:pPr lvl="1">
              <a:spcAft>
                <a:spcPts val="600"/>
              </a:spcAft>
            </a:pP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#3 – Identifies pollution sources so it can be removed</a:t>
            </a:r>
          </a:p>
          <a:p>
            <a:pPr lvl="1">
              <a:spcAft>
                <a:spcPts val="600"/>
              </a:spcAft>
            </a:pP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#4 – Focus on stopping migration of dirt from construction sites</a:t>
            </a:r>
          </a:p>
          <a:p>
            <a:pPr lvl="1">
              <a:spcAft>
                <a:spcPts val="600"/>
              </a:spcAft>
            </a:pP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#5 – Promotes long-term maintenance to ensure facilities continue to remove pollution</a:t>
            </a:r>
          </a:p>
          <a:p>
            <a:pPr lvl="1">
              <a:spcAft>
                <a:spcPts val="600"/>
              </a:spcAft>
            </a:pP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#6 – Advocates keeping Middlesex-owned and operated properties clean and tidy so they are not pollution sources</a:t>
            </a:r>
          </a:p>
          <a:p>
            <a:pPr lvl="1">
              <a:spcAft>
                <a:spcPts val="600"/>
              </a:spcAft>
            </a:pP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#7 – Provides a strategy to mitigate unavoidable pollution</a:t>
            </a:r>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18</a:t>
            </a:fld>
            <a:endParaRPr lang="en-US"/>
          </a:p>
        </p:txBody>
      </p:sp>
    </p:spTree>
    <p:extLst>
      <p:ext uri="{BB962C8B-B14F-4D97-AF65-F5344CB8AC3E}">
        <p14:creationId xmlns:p14="http://schemas.microsoft.com/office/powerpoint/2010/main" val="2536530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stormwater flows across surfaces, it lifts and suspends pollutants.  Some examples include (</a:t>
            </a:r>
            <a:r>
              <a:rPr lang="en-US" i="1" dirty="0">
                <a:solidFill>
                  <a:srgbClr val="FF0000"/>
                </a:solidFill>
              </a:rPr>
              <a:t>Read slide</a:t>
            </a:r>
            <a:r>
              <a:rPr lang="en-US" dirty="0"/>
              <a:t>).  The stormwater also picks up other materials like sediment, fertilizers, pesticides, detergents and trash.</a:t>
            </a:r>
          </a:p>
        </p:txBody>
      </p:sp>
      <p:sp>
        <p:nvSpPr>
          <p:cNvPr id="4" name="Slide Number Placeholder 3"/>
          <p:cNvSpPr>
            <a:spLocks noGrp="1"/>
          </p:cNvSpPr>
          <p:nvPr>
            <p:ph type="sldNum" sz="quarter" idx="5"/>
          </p:nvPr>
        </p:nvSpPr>
        <p:spPr/>
        <p:txBody>
          <a:bodyPr/>
          <a:lstStyle/>
          <a:p>
            <a:fld id="{E3B36274-F2B9-4C45-BBB4-0EDF4CD651A7}" type="slidenum">
              <a:rPr lang="en-US" smtClean="0"/>
              <a:t>19</a:t>
            </a:fld>
            <a:endParaRPr lang="en-US"/>
          </a:p>
        </p:txBody>
      </p:sp>
    </p:spTree>
    <p:extLst>
      <p:ext uri="{BB962C8B-B14F-4D97-AF65-F5344CB8AC3E}">
        <p14:creationId xmlns:p14="http://schemas.microsoft.com/office/powerpoint/2010/main" val="1346237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the introduction to the Middlesex Township Stormwater Management Program that responds to the Township’s MS4 Permit.  We will be covering the listed topics. Some are basic and you are already familiar with the topic.  Others might be head scratchers.  So, feel free to ask questions as they arise. </a:t>
            </a:r>
          </a:p>
        </p:txBody>
      </p:sp>
      <p:sp>
        <p:nvSpPr>
          <p:cNvPr id="4" name="Slide Number Placeholder 3"/>
          <p:cNvSpPr>
            <a:spLocks noGrp="1"/>
          </p:cNvSpPr>
          <p:nvPr>
            <p:ph type="sldNum" sz="quarter" idx="5"/>
          </p:nvPr>
        </p:nvSpPr>
        <p:spPr/>
        <p:txBody>
          <a:bodyPr/>
          <a:lstStyle/>
          <a:p>
            <a:fld id="{E3B36274-F2B9-4C45-BBB4-0EDF4CD651A7}" type="slidenum">
              <a:rPr lang="en-US" smtClean="0"/>
              <a:t>2</a:t>
            </a:fld>
            <a:endParaRPr lang="en-US"/>
          </a:p>
        </p:txBody>
      </p:sp>
    </p:spTree>
    <p:extLst>
      <p:ext uri="{BB962C8B-B14F-4D97-AF65-F5344CB8AC3E}">
        <p14:creationId xmlns:p14="http://schemas.microsoft.com/office/powerpoint/2010/main" val="1785934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non-water ingredients don’t sound appetizing and they’re not.  In fact they can be outright harmful to people, animals and wildlife.  They can also cause degradation to the environment and habitat.</a:t>
            </a:r>
          </a:p>
        </p:txBody>
      </p:sp>
      <p:sp>
        <p:nvSpPr>
          <p:cNvPr id="4" name="Slide Number Placeholder 3"/>
          <p:cNvSpPr>
            <a:spLocks noGrp="1"/>
          </p:cNvSpPr>
          <p:nvPr>
            <p:ph type="sldNum" sz="quarter" idx="5"/>
          </p:nvPr>
        </p:nvSpPr>
        <p:spPr/>
        <p:txBody>
          <a:bodyPr/>
          <a:lstStyle/>
          <a:p>
            <a:fld id="{E3B36274-F2B9-4C45-BBB4-0EDF4CD651A7}" type="slidenum">
              <a:rPr lang="en-US" smtClean="0"/>
              <a:t>20</a:t>
            </a:fld>
            <a:endParaRPr lang="en-US"/>
          </a:p>
        </p:txBody>
      </p:sp>
    </p:spTree>
    <p:extLst>
      <p:ext uri="{BB962C8B-B14F-4D97-AF65-F5344CB8AC3E}">
        <p14:creationId xmlns:p14="http://schemas.microsoft.com/office/powerpoint/2010/main" val="2328856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reasons to care about the quality of our waterways.  It is less expensive to prevent pollution from entering waterways than to remove it after it has spread.  For example, consider an oil tanker spill in the ocean.  It is cheaper to make sure the tanker doesn’t leak than to clean up afterward.</a:t>
            </a:r>
          </a:p>
          <a:p>
            <a:endParaRPr lang="en-US" dirty="0"/>
          </a:p>
          <a:p>
            <a:r>
              <a:rPr lang="en-US" dirty="0"/>
              <a:t>There are also economic benefits.  In the Carlisle region, the </a:t>
            </a:r>
            <a:r>
              <a:rPr lang="en-US" dirty="0" err="1"/>
              <a:t>Letort</a:t>
            </a:r>
            <a:r>
              <a:rPr lang="en-US" dirty="0"/>
              <a:t> Spring Run, a nationally known Class A Trout stream, generates auxiliary businesses…tourism, fishing gear sales, and eateries serve the angler community.  Likewise the adjacent trails attract hikers and bikers.  And water is a people magnet.  The natural beauty of the </a:t>
            </a:r>
            <a:r>
              <a:rPr lang="en-US" dirty="0" err="1"/>
              <a:t>Condodoguinet</a:t>
            </a:r>
            <a:r>
              <a:rPr lang="en-US" dirty="0"/>
              <a:t> and its tributaries like the </a:t>
            </a:r>
            <a:r>
              <a:rPr lang="en-US" dirty="0" err="1"/>
              <a:t>Letort</a:t>
            </a:r>
            <a:r>
              <a:rPr lang="en-US" dirty="0"/>
              <a:t>, attract residents to pay a premium to be within line of sight to the streams.</a:t>
            </a:r>
          </a:p>
          <a:p>
            <a:endParaRPr lang="en-US" dirty="0"/>
          </a:p>
          <a:p>
            <a:r>
              <a:rPr lang="en-US" dirty="0"/>
              <a:t>So protection of the waterways are economically and environmentally important.</a:t>
            </a:r>
          </a:p>
        </p:txBody>
      </p:sp>
      <p:sp>
        <p:nvSpPr>
          <p:cNvPr id="4" name="Slide Number Placeholder 3"/>
          <p:cNvSpPr>
            <a:spLocks noGrp="1"/>
          </p:cNvSpPr>
          <p:nvPr>
            <p:ph type="sldNum" sz="quarter" idx="10"/>
          </p:nvPr>
        </p:nvSpPr>
        <p:spPr/>
        <p:txBody>
          <a:bodyPr/>
          <a:lstStyle/>
          <a:p>
            <a:fld id="{0FB26167-9E81-4EFC-81C4-A63B3DC92E52}" type="slidenum">
              <a:rPr lang="en-US" smtClean="0"/>
              <a:t>21</a:t>
            </a:fld>
            <a:endParaRPr lang="en-US" dirty="0"/>
          </a:p>
        </p:txBody>
      </p:sp>
    </p:spTree>
    <p:extLst>
      <p:ext uri="{BB962C8B-B14F-4D97-AF65-F5344CB8AC3E}">
        <p14:creationId xmlns:p14="http://schemas.microsoft.com/office/powerpoint/2010/main" val="1995926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all already do all the work required by this permit.  However, like all permits, activity must be documented.  In order for the Township to prove compliance the biggest change most of you will encounter is new documentation production, filing and retrieval.</a:t>
            </a:r>
          </a:p>
        </p:txBody>
      </p:sp>
      <p:sp>
        <p:nvSpPr>
          <p:cNvPr id="4" name="Slide Number Placeholder 3"/>
          <p:cNvSpPr>
            <a:spLocks noGrp="1"/>
          </p:cNvSpPr>
          <p:nvPr>
            <p:ph type="sldNum" sz="quarter" idx="5"/>
          </p:nvPr>
        </p:nvSpPr>
        <p:spPr/>
        <p:txBody>
          <a:bodyPr/>
          <a:lstStyle/>
          <a:p>
            <a:fld id="{E3B36274-F2B9-4C45-BBB4-0EDF4CD651A7}" type="slidenum">
              <a:rPr lang="en-US" smtClean="0"/>
              <a:t>22</a:t>
            </a:fld>
            <a:endParaRPr lang="en-US"/>
          </a:p>
        </p:txBody>
      </p:sp>
    </p:spTree>
    <p:extLst>
      <p:ext uri="{BB962C8B-B14F-4D97-AF65-F5344CB8AC3E}">
        <p14:creationId xmlns:p14="http://schemas.microsoft.com/office/powerpoint/2010/main" val="1859286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US" smtClean="0"/>
              <a:t>23</a:t>
            </a:fld>
            <a:endParaRPr lang="en-US"/>
          </a:p>
        </p:txBody>
      </p:sp>
    </p:spTree>
    <p:extLst>
      <p:ext uri="{BB962C8B-B14F-4D97-AF65-F5344CB8AC3E}">
        <p14:creationId xmlns:p14="http://schemas.microsoft.com/office/powerpoint/2010/main" val="1203421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Middlesex is responsible for maintaining storm water systems</a:t>
            </a:r>
          </a:p>
          <a:p>
            <a:r>
              <a:rPr lang="en-US" dirty="0"/>
              <a:t>Challenges</a:t>
            </a:r>
          </a:p>
          <a:p>
            <a:pPr marL="171450" lvl="0" indent="-171450">
              <a:buFont typeface="Arial" panose="020B0604020202020204" pitchFamily="34" charset="0"/>
              <a:buChar char="•"/>
            </a:pPr>
            <a:r>
              <a:rPr lang="en-US" dirty="0"/>
              <a:t>Roads can convey polluted runoff</a:t>
            </a:r>
          </a:p>
          <a:p>
            <a:pPr marL="171450" lvl="0" indent="-171450">
              <a:buFont typeface="Arial" panose="020B0604020202020204" pitchFamily="34" charset="0"/>
              <a:buChar char="•"/>
            </a:pPr>
            <a:r>
              <a:rPr lang="en-US" dirty="0"/>
              <a:t>Stormwater systems convey pollutants</a:t>
            </a:r>
          </a:p>
          <a:p>
            <a:r>
              <a:rPr lang="en-US" dirty="0"/>
              <a:t>Solution </a:t>
            </a:r>
          </a:p>
          <a:p>
            <a:pPr marL="171450" lvl="0" indent="-171450">
              <a:buFont typeface="Arial" panose="020B0604020202020204" pitchFamily="34" charset="0"/>
              <a:buChar char="•"/>
            </a:pPr>
            <a:r>
              <a:rPr lang="en-US" dirty="0"/>
              <a:t>Management of the storm water systems</a:t>
            </a:r>
          </a:p>
          <a:p>
            <a:pPr marL="171450" lvl="0" indent="-171450">
              <a:buFont typeface="Arial" panose="020B0604020202020204" pitchFamily="34" charset="0"/>
              <a:buChar char="•"/>
            </a:pPr>
            <a:r>
              <a:rPr lang="en-US" dirty="0"/>
              <a:t>Develop/Implement comprehensive storm water program to reduce pollution during run-off events</a:t>
            </a:r>
          </a:p>
          <a:p>
            <a:pPr marL="171450" lvl="0" indent="-171450">
              <a:buFont typeface="Arial" panose="020B0604020202020204" pitchFamily="34" charset="0"/>
              <a:buChar char="•"/>
            </a:pPr>
            <a:endParaRPr lang="en-US" dirty="0"/>
          </a:p>
          <a:p>
            <a:pPr lvl="0"/>
            <a:r>
              <a:rPr lang="en-US" dirty="0"/>
              <a:t>Middlesex staff will play a critical role in educating the public, identifying pollution, preventing pollution and/or reducing pollution.</a:t>
            </a:r>
          </a:p>
          <a:p>
            <a:pPr lvl="0"/>
            <a:endParaRPr lang="en-US" dirty="0"/>
          </a:p>
          <a:p>
            <a:pPr lvl="0"/>
            <a:r>
              <a:rPr lang="en-US" dirty="0"/>
              <a:t>The next slides will explain how you can help the Township comply with minimum control measures 3, 4 ,5 and 6</a:t>
            </a:r>
          </a:p>
          <a:p>
            <a:pPr lvl="1"/>
            <a:endParaRPr lang="en-US" dirty="0"/>
          </a:p>
        </p:txBody>
      </p:sp>
      <p:sp>
        <p:nvSpPr>
          <p:cNvPr id="4" name="Slide Number Placeholder 3"/>
          <p:cNvSpPr>
            <a:spLocks noGrp="1"/>
          </p:cNvSpPr>
          <p:nvPr>
            <p:ph type="sldNum" sz="quarter" idx="10"/>
          </p:nvPr>
        </p:nvSpPr>
        <p:spPr/>
        <p:txBody>
          <a:bodyPr/>
          <a:lstStyle/>
          <a:p>
            <a:fld id="{0FB26167-9E81-4EFC-81C4-A63B3DC92E52}" type="slidenum">
              <a:rPr lang="en-US" smtClean="0"/>
              <a:t>24</a:t>
            </a:fld>
            <a:endParaRPr lang="en-US" dirty="0"/>
          </a:p>
        </p:txBody>
      </p:sp>
    </p:spTree>
    <p:extLst>
      <p:ext uri="{BB962C8B-B14F-4D97-AF65-F5344CB8AC3E}">
        <p14:creationId xmlns:p14="http://schemas.microsoft.com/office/powerpoint/2010/main" val="3448118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a:t>An illicit discharge is </a:t>
            </a:r>
            <a:r>
              <a:rPr lang="en-US" u="sng" dirty="0"/>
              <a:t>any discharge </a:t>
            </a:r>
            <a:r>
              <a:rPr lang="en-US" dirty="0"/>
              <a:t>to the Middlesex’s stormwater system that is</a:t>
            </a:r>
            <a:r>
              <a:rPr lang="en-US" u="sng" dirty="0"/>
              <a:t> not composed entirely of stormwater (click)</a:t>
            </a:r>
            <a:r>
              <a:rPr lang="en-US" dirty="0"/>
              <a:t>, except those discharges already authorized under the specific permits, which we will discuss later.</a:t>
            </a:r>
          </a:p>
        </p:txBody>
      </p:sp>
      <p:sp>
        <p:nvSpPr>
          <p:cNvPr id="4" name="Slide Number Placeholder 3"/>
          <p:cNvSpPr>
            <a:spLocks noGrp="1"/>
          </p:cNvSpPr>
          <p:nvPr>
            <p:ph type="sldNum" sz="quarter" idx="10"/>
          </p:nvPr>
        </p:nvSpPr>
        <p:spPr/>
        <p:txBody>
          <a:bodyPr/>
          <a:lstStyle/>
          <a:p>
            <a:fld id="{0FB26167-9E81-4EFC-81C4-A63B3DC92E52}" type="slidenum">
              <a:rPr lang="en-US" smtClean="0"/>
              <a:t>25</a:t>
            </a:fld>
            <a:endParaRPr lang="en-US" dirty="0"/>
          </a:p>
        </p:txBody>
      </p:sp>
    </p:spTree>
    <p:extLst>
      <p:ext uri="{BB962C8B-B14F-4D97-AF65-F5344CB8AC3E}">
        <p14:creationId xmlns:p14="http://schemas.microsoft.com/office/powerpoint/2010/main" val="1670522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MS4 permit requirements include the development of an Illicit Discharge Detection and Elimination Program, often abbreviated as IDD&amp;E.  An outfall inspection is when an inspector goes to an outfall (location where the stormwater system enters a waterway, such as a stream) to determine the presence of an illicit discharge. Outfall inspections will be conducted twice during the five-year permit term.  If you observe a potential illicit discharge, report it to your supervisor. </a:t>
            </a:r>
          </a:p>
        </p:txBody>
      </p:sp>
      <p:sp>
        <p:nvSpPr>
          <p:cNvPr id="4" name="Slide Number Placeholder 3"/>
          <p:cNvSpPr>
            <a:spLocks noGrp="1"/>
          </p:cNvSpPr>
          <p:nvPr>
            <p:ph type="sldNum" sz="quarter" idx="5"/>
          </p:nvPr>
        </p:nvSpPr>
        <p:spPr/>
        <p:txBody>
          <a:bodyPr/>
          <a:lstStyle/>
          <a:p>
            <a:fld id="{E3B36274-F2B9-4C45-BBB4-0EDF4CD651A7}" type="slidenum">
              <a:rPr lang="en-US" smtClean="0"/>
              <a:t>26</a:t>
            </a:fld>
            <a:endParaRPr lang="en-US"/>
          </a:p>
        </p:txBody>
      </p:sp>
    </p:spTree>
    <p:extLst>
      <p:ext uri="{BB962C8B-B14F-4D97-AF65-F5344CB8AC3E}">
        <p14:creationId xmlns:p14="http://schemas.microsoft.com/office/powerpoint/2010/main" val="3167639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t>Read Slide</a:t>
            </a:r>
            <a:r>
              <a:rPr lang="en-US" dirty="0"/>
              <a:t>)  These discharges are NOT acceptable and should be reported to your supervisor</a:t>
            </a:r>
          </a:p>
        </p:txBody>
      </p:sp>
      <p:sp>
        <p:nvSpPr>
          <p:cNvPr id="4" name="Slide Number Placeholder 3"/>
          <p:cNvSpPr>
            <a:spLocks noGrp="1"/>
          </p:cNvSpPr>
          <p:nvPr>
            <p:ph type="sldNum" sz="quarter" idx="5"/>
          </p:nvPr>
        </p:nvSpPr>
        <p:spPr/>
        <p:txBody>
          <a:bodyPr/>
          <a:lstStyle/>
          <a:p>
            <a:fld id="{E3B36274-F2B9-4C45-BBB4-0EDF4CD651A7}" type="slidenum">
              <a:rPr lang="en-US" smtClean="0"/>
              <a:t>27</a:t>
            </a:fld>
            <a:endParaRPr lang="en-US"/>
          </a:p>
        </p:txBody>
      </p:sp>
    </p:spTree>
    <p:extLst>
      <p:ext uri="{BB962C8B-B14F-4D97-AF65-F5344CB8AC3E}">
        <p14:creationId xmlns:p14="http://schemas.microsoft.com/office/powerpoint/2010/main" val="2229260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discharges are OK</a:t>
            </a:r>
          </a:p>
        </p:txBody>
      </p:sp>
      <p:sp>
        <p:nvSpPr>
          <p:cNvPr id="4" name="Slide Number Placeholder 3"/>
          <p:cNvSpPr>
            <a:spLocks noGrp="1"/>
          </p:cNvSpPr>
          <p:nvPr>
            <p:ph type="sldNum" sz="quarter" idx="5"/>
          </p:nvPr>
        </p:nvSpPr>
        <p:spPr/>
        <p:txBody>
          <a:bodyPr/>
          <a:lstStyle/>
          <a:p>
            <a:fld id="{E3B36274-F2B9-4C45-BBB4-0EDF4CD651A7}" type="slidenum">
              <a:rPr lang="en-US" smtClean="0"/>
              <a:t>28</a:t>
            </a:fld>
            <a:endParaRPr lang="en-US"/>
          </a:p>
        </p:txBody>
      </p:sp>
    </p:spTree>
    <p:extLst>
      <p:ext uri="{BB962C8B-B14F-4D97-AF65-F5344CB8AC3E}">
        <p14:creationId xmlns:p14="http://schemas.microsoft.com/office/powerpoint/2010/main" val="3748692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Georgia" pitchFamily="18" charset="0"/>
              </a:rPr>
              <a:t>7 potential illicit discharge indicators are listed on the slide.  These characteristics can be observed using our senses.  No special equipment is needed, and no special testing is required.  The seven indicators can predict an illicit discharge but need to be reported and investigated further.</a:t>
            </a:r>
          </a:p>
        </p:txBody>
      </p:sp>
      <p:sp>
        <p:nvSpPr>
          <p:cNvPr id="4" name="Slide Number Placeholder 3"/>
          <p:cNvSpPr>
            <a:spLocks noGrp="1"/>
          </p:cNvSpPr>
          <p:nvPr>
            <p:ph type="sldNum" sz="quarter" idx="10"/>
          </p:nvPr>
        </p:nvSpPr>
        <p:spPr/>
        <p:txBody>
          <a:bodyPr/>
          <a:lstStyle/>
          <a:p>
            <a:fld id="{0FB26167-9E81-4EFC-81C4-A63B3DC92E52}" type="slidenum">
              <a:rPr lang="en-US" smtClean="0"/>
              <a:t>29</a:t>
            </a:fld>
            <a:endParaRPr lang="en-US" dirty="0"/>
          </a:p>
        </p:txBody>
      </p:sp>
    </p:spTree>
    <p:extLst>
      <p:ext uri="{BB962C8B-B14F-4D97-AF65-F5344CB8AC3E}">
        <p14:creationId xmlns:p14="http://schemas.microsoft.com/office/powerpoint/2010/main" val="1008026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check the basics.  What does this audience already know?</a:t>
            </a:r>
          </a:p>
          <a:p>
            <a:endParaRPr lang="en-US" dirty="0"/>
          </a:p>
          <a:p>
            <a:r>
              <a:rPr lang="en-US" dirty="0"/>
              <a:t>Have Eileen count hands for each question</a:t>
            </a:r>
          </a:p>
          <a:p>
            <a:r>
              <a:rPr lang="en-US" dirty="0"/>
              <a:t>Sequence:</a:t>
            </a:r>
          </a:p>
          <a:p>
            <a:r>
              <a:rPr lang="en-US" dirty="0"/>
              <a:t>Request a hand raise</a:t>
            </a:r>
          </a:p>
          <a:p>
            <a:endParaRPr lang="en-US" dirty="0"/>
          </a:p>
          <a:p>
            <a:r>
              <a:rPr lang="en-US" dirty="0"/>
              <a:t>How many don’t know?</a:t>
            </a:r>
          </a:p>
          <a:p>
            <a:r>
              <a:rPr lang="en-US" dirty="0"/>
              <a:t>Who does know?</a:t>
            </a:r>
          </a:p>
          <a:p>
            <a:r>
              <a:rPr lang="en-US" dirty="0"/>
              <a:t>How many agree?</a:t>
            </a:r>
          </a:p>
        </p:txBody>
      </p:sp>
      <p:sp>
        <p:nvSpPr>
          <p:cNvPr id="4" name="Slide Number Placeholder 3"/>
          <p:cNvSpPr>
            <a:spLocks noGrp="1"/>
          </p:cNvSpPr>
          <p:nvPr>
            <p:ph type="sldNum" sz="quarter" idx="5"/>
          </p:nvPr>
        </p:nvSpPr>
        <p:spPr/>
        <p:txBody>
          <a:bodyPr/>
          <a:lstStyle/>
          <a:p>
            <a:fld id="{E3B36274-F2B9-4C45-BBB4-0EDF4CD651A7}" type="slidenum">
              <a:rPr lang="en-US" smtClean="0"/>
              <a:t>3</a:t>
            </a:fld>
            <a:endParaRPr lang="en-US"/>
          </a:p>
        </p:txBody>
      </p:sp>
    </p:spTree>
    <p:extLst>
      <p:ext uri="{BB962C8B-B14F-4D97-AF65-F5344CB8AC3E}">
        <p14:creationId xmlns:p14="http://schemas.microsoft.com/office/powerpoint/2010/main" val="1900229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8224">
              <a:defRPr/>
            </a:pPr>
            <a:r>
              <a:rPr lang="en-US" dirty="0">
                <a:latin typeface="Georgia" pitchFamily="18" charset="0"/>
              </a:rPr>
              <a:t>While Skelly and Loy will be performing the 1</a:t>
            </a:r>
            <a:r>
              <a:rPr lang="en-US" baseline="30000" dirty="0">
                <a:latin typeface="Georgia" pitchFamily="18" charset="0"/>
              </a:rPr>
              <a:t>st</a:t>
            </a:r>
            <a:r>
              <a:rPr lang="en-US" dirty="0">
                <a:latin typeface="Georgia" pitchFamily="18" charset="0"/>
              </a:rPr>
              <a:t>-year outfall screening, if any of you observe discharge with these characteristics, report it to your supervisor.  We are developing …you got it!...more forms and procedures for documentation.  And that will be provided in upcoming sessions.  For now, Rory Morrison, Barry Sherman and Eileen Gault will be responsible to resolve reported potential illicit discharges.</a:t>
            </a:r>
          </a:p>
          <a:p>
            <a:pPr defTabSz="978224">
              <a:defRPr/>
            </a:pPr>
            <a:endParaRPr lang="en-US" dirty="0">
              <a:latin typeface="Georgia" pitchFamily="18" charset="0"/>
            </a:endParaRPr>
          </a:p>
          <a:p>
            <a:pPr defTabSz="978224">
              <a:defRPr/>
            </a:pPr>
            <a:r>
              <a:rPr lang="en-US" dirty="0">
                <a:latin typeface="Georgia" pitchFamily="18" charset="0"/>
              </a:rPr>
              <a:t>Let’s now discuss each of these indicators. </a:t>
            </a:r>
          </a:p>
        </p:txBody>
      </p:sp>
      <p:sp>
        <p:nvSpPr>
          <p:cNvPr id="4" name="Slide Number Placeholder 3"/>
          <p:cNvSpPr>
            <a:spLocks noGrp="1"/>
          </p:cNvSpPr>
          <p:nvPr>
            <p:ph type="sldNum" sz="quarter" idx="5"/>
          </p:nvPr>
        </p:nvSpPr>
        <p:spPr/>
        <p:txBody>
          <a:bodyPr/>
          <a:lstStyle/>
          <a:p>
            <a:fld id="{E3B36274-F2B9-4C45-BBB4-0EDF4CD651A7}" type="slidenum">
              <a:rPr lang="en-US" smtClean="0"/>
              <a:t>30</a:t>
            </a:fld>
            <a:endParaRPr lang="en-US"/>
          </a:p>
        </p:txBody>
      </p:sp>
    </p:spTree>
    <p:extLst>
      <p:ext uri="{BB962C8B-B14F-4D97-AF65-F5344CB8AC3E}">
        <p14:creationId xmlns:p14="http://schemas.microsoft.com/office/powerpoint/2010/main" val="1208035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Georgia" pitchFamily="18" charset="0"/>
              </a:rPr>
              <a:t>Discharge from a storm water pipe during extended periods of dry weather </a:t>
            </a:r>
            <a:r>
              <a:rPr lang="en-US" sz="1200" dirty="0">
                <a:latin typeface="Georgia" pitchFamily="18" charset="0"/>
                <a:cs typeface="Arial" pitchFamily="34" charset="0"/>
              </a:rPr>
              <a:t>(greater than 72 hours, 3 full days) </a:t>
            </a:r>
            <a:r>
              <a:rPr lang="en-US" sz="1200" dirty="0">
                <a:latin typeface="Georgia" pitchFamily="18" charset="0"/>
              </a:rPr>
              <a:t>should raise some alarm that it may not be stormwater.  This may be an indication of a Potential Illicit Discharge and should be reported to your supervisor.</a:t>
            </a:r>
          </a:p>
        </p:txBody>
      </p:sp>
      <p:sp>
        <p:nvSpPr>
          <p:cNvPr id="4" name="Slide Number Placeholder 3"/>
          <p:cNvSpPr>
            <a:spLocks noGrp="1"/>
          </p:cNvSpPr>
          <p:nvPr>
            <p:ph type="sldNum" sz="quarter" idx="10"/>
          </p:nvPr>
        </p:nvSpPr>
        <p:spPr/>
        <p:txBody>
          <a:bodyPr/>
          <a:lstStyle/>
          <a:p>
            <a:fld id="{0FB26167-9E81-4EFC-81C4-A63B3DC92E52}" type="slidenum">
              <a:rPr lang="en-US" smtClean="0"/>
              <a:t>31</a:t>
            </a:fld>
            <a:endParaRPr lang="en-US" dirty="0"/>
          </a:p>
        </p:txBody>
      </p:sp>
    </p:spTree>
    <p:extLst>
      <p:ext uri="{BB962C8B-B14F-4D97-AF65-F5344CB8AC3E}">
        <p14:creationId xmlns:p14="http://schemas.microsoft.com/office/powerpoint/2010/main" val="2683585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200" dirty="0">
                <a:latin typeface="Georgia" pitchFamily="18" charset="0"/>
              </a:rPr>
              <a:t>Establish what type of odor is being smelled.  Is it musty, a sulfurous or sewage smell, or it similar to gas or petroleum? Try</a:t>
            </a:r>
            <a:r>
              <a:rPr lang="en-US" sz="1200" i="0" dirty="0">
                <a:latin typeface="Georgia" pitchFamily="18" charset="0"/>
              </a:rPr>
              <a:t> to determine the source of the</a:t>
            </a:r>
            <a:r>
              <a:rPr lang="en-US" sz="1200" dirty="0">
                <a:latin typeface="Georgia" pitchFamily="18" charset="0"/>
              </a:rPr>
              <a:t> odor to make sure the odor is coming from the potential illicit discharge.  In some situations the source of the odor can be misleading; it may actually be shrubs, trash, carrion or animal waste. Never get too close to a strange discharge - they can be dangerous!  Never inhale the air directly off an open source as many potential contaminants are harmful to nasal membranes and lung tissue.</a:t>
            </a:r>
          </a:p>
        </p:txBody>
      </p:sp>
      <p:sp>
        <p:nvSpPr>
          <p:cNvPr id="4" name="Slide Number Placeholder 3"/>
          <p:cNvSpPr>
            <a:spLocks noGrp="1"/>
          </p:cNvSpPr>
          <p:nvPr>
            <p:ph type="sldNum" sz="quarter" idx="10"/>
          </p:nvPr>
        </p:nvSpPr>
        <p:spPr/>
        <p:txBody>
          <a:bodyPr/>
          <a:lstStyle/>
          <a:p>
            <a:fld id="{0FB26167-9E81-4EFC-81C4-A63B3DC92E52}" type="slidenum">
              <a:rPr lang="en-US" smtClean="0"/>
              <a:t>32</a:t>
            </a:fld>
            <a:endParaRPr lang="en-US" dirty="0"/>
          </a:p>
        </p:txBody>
      </p:sp>
    </p:spTree>
    <p:extLst>
      <p:ext uri="{BB962C8B-B14F-4D97-AF65-F5344CB8AC3E}">
        <p14:creationId xmlns:p14="http://schemas.microsoft.com/office/powerpoint/2010/main" val="3973672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Georgia" pitchFamily="18" charset="0"/>
              </a:rPr>
              <a:t>Continuing, Clarity/Turbidity is the next characteristic. </a:t>
            </a:r>
          </a:p>
          <a:p>
            <a:endParaRPr lang="en-US" sz="1200" dirty="0">
              <a:latin typeface="Georgia" pitchFamily="18" charset="0"/>
            </a:endParaRPr>
          </a:p>
          <a:p>
            <a:r>
              <a:rPr lang="en-US" sz="1200" dirty="0">
                <a:latin typeface="Georgia" pitchFamily="18" charset="0"/>
              </a:rPr>
              <a:t>Turbidity is a measurement of the cloudiness of water, and it is caused by particles that are suspended in the water. </a:t>
            </a:r>
          </a:p>
          <a:p>
            <a:r>
              <a:rPr lang="en-US" sz="1200" dirty="0">
                <a:latin typeface="Georgia" pitchFamily="18" charset="0"/>
              </a:rPr>
              <a:t>Clarity gives us an idea how far light can penetrate into the water.</a:t>
            </a:r>
          </a:p>
          <a:p>
            <a:endParaRPr lang="en-US" sz="1200" dirty="0">
              <a:latin typeface="Georgia" pitchFamily="18" charset="0"/>
            </a:endParaRPr>
          </a:p>
          <a:p>
            <a:r>
              <a:rPr lang="en-US" sz="1200" dirty="0">
                <a:latin typeface="Georgia" pitchFamily="18" charset="0"/>
              </a:rPr>
              <a:t>Characteristics of these two include: </a:t>
            </a:r>
          </a:p>
          <a:p>
            <a:r>
              <a:rPr lang="en-US" sz="1200" dirty="0">
                <a:latin typeface="Georgia" pitchFamily="18" charset="0"/>
              </a:rPr>
              <a:t>Clear, Cloudy, Opaque, and Grayness.</a:t>
            </a:r>
          </a:p>
          <a:p>
            <a:endParaRPr lang="en-US" sz="1200" dirty="0">
              <a:latin typeface="Georgia" pitchFamily="18" charset="0"/>
            </a:endParaRPr>
          </a:p>
          <a:p>
            <a:r>
              <a:rPr lang="en-US" sz="1200" dirty="0">
                <a:latin typeface="Georgia" pitchFamily="18" charset="0"/>
              </a:rPr>
              <a:t>Is the water murky? If so, a Potential Illicit Discharge may be present.   If obvious, note the source.</a:t>
            </a:r>
          </a:p>
        </p:txBody>
      </p:sp>
      <p:sp>
        <p:nvSpPr>
          <p:cNvPr id="4" name="Slide Number Placeholder 3"/>
          <p:cNvSpPr>
            <a:spLocks noGrp="1"/>
          </p:cNvSpPr>
          <p:nvPr>
            <p:ph type="sldNum" sz="quarter" idx="10"/>
          </p:nvPr>
        </p:nvSpPr>
        <p:spPr/>
        <p:txBody>
          <a:bodyPr/>
          <a:lstStyle/>
          <a:p>
            <a:fld id="{0FB26167-9E81-4EFC-81C4-A63B3DC92E52}" type="slidenum">
              <a:rPr lang="en-US" smtClean="0"/>
              <a:t>33</a:t>
            </a:fld>
            <a:endParaRPr lang="en-US" dirty="0"/>
          </a:p>
        </p:txBody>
      </p:sp>
    </p:spTree>
    <p:extLst>
      <p:ext uri="{BB962C8B-B14F-4D97-AF65-F5344CB8AC3E}">
        <p14:creationId xmlns:p14="http://schemas.microsoft.com/office/powerpoint/2010/main" val="3212476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Georgia" pitchFamily="18" charset="0"/>
              </a:rPr>
              <a:t>Unnatural color of water can also indicate an illicit discharge. Do not try to assess the color of water by looking directly into the waterway. Water depth, substrate composition, aquatic plants, and sky conditions can all influence your perception of color. </a:t>
            </a:r>
          </a:p>
          <a:p>
            <a:endParaRPr lang="en-US" sz="1200" dirty="0">
              <a:latin typeface="Georgia" pitchFamily="18" charset="0"/>
            </a:endParaRPr>
          </a:p>
          <a:p>
            <a:r>
              <a:rPr lang="en-US" sz="1200" dirty="0">
                <a:latin typeface="Georgia" pitchFamily="18" charset="0"/>
              </a:rPr>
              <a:t>But certainly the obvious, such as that shown in the pictures on the right, can be easily identified.</a:t>
            </a:r>
          </a:p>
        </p:txBody>
      </p:sp>
      <p:sp>
        <p:nvSpPr>
          <p:cNvPr id="4" name="Slide Number Placeholder 3"/>
          <p:cNvSpPr>
            <a:spLocks noGrp="1"/>
          </p:cNvSpPr>
          <p:nvPr>
            <p:ph type="sldNum" sz="quarter" idx="10"/>
          </p:nvPr>
        </p:nvSpPr>
        <p:spPr/>
        <p:txBody>
          <a:bodyPr/>
          <a:lstStyle/>
          <a:p>
            <a:fld id="{0FB26167-9E81-4EFC-81C4-A63B3DC92E52}" type="slidenum">
              <a:rPr lang="en-US" smtClean="0"/>
              <a:t>34</a:t>
            </a:fld>
            <a:endParaRPr lang="en-US" dirty="0"/>
          </a:p>
        </p:txBody>
      </p:sp>
    </p:spTree>
    <p:extLst>
      <p:ext uri="{BB962C8B-B14F-4D97-AF65-F5344CB8AC3E}">
        <p14:creationId xmlns:p14="http://schemas.microsoft.com/office/powerpoint/2010/main" val="2304038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Georgia" pitchFamily="18" charset="0"/>
              </a:rPr>
              <a:t>Solids and floatables in a water stream or body is also a sign of a Potential Illicit Discharge.  A visual observation can usually be seen from a distance making it more noticeable than other indicators. This may include Garbage, Sewage, Oily Sheens, or Suds.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Georgia" pitchFamily="18" charset="0"/>
              </a:rPr>
              <a:t> </a:t>
            </a:r>
          </a:p>
          <a:p>
            <a:pPr defTabSz="966529">
              <a:defRPr/>
            </a:pPr>
            <a:r>
              <a:rPr lang="en-US" sz="1200" dirty="0">
                <a:latin typeface="Georgia" pitchFamily="18" charset="0"/>
              </a:rPr>
              <a:t>Both pictures show examples of an oily sheen.  Such a condition can be natural and not indicative of petroleum. You can use a stick to stir the water to determine whether it’s a naturally occurring sheen or petroleum-based sheen. Petroleum sheens will swirl and re-adhere quickly while naturally occurring sheens will separate into clumps with jagged edges.</a:t>
            </a:r>
            <a:endParaRPr lang="en-US" sz="1200" dirty="0">
              <a:latin typeface="Georgia" pitchFamily="18" charset="0"/>
              <a:cs typeface="Arial" pitchFamily="34" charset="0"/>
            </a:endParaRPr>
          </a:p>
        </p:txBody>
      </p:sp>
      <p:sp>
        <p:nvSpPr>
          <p:cNvPr id="4" name="Slide Number Placeholder 3"/>
          <p:cNvSpPr>
            <a:spLocks noGrp="1"/>
          </p:cNvSpPr>
          <p:nvPr>
            <p:ph type="sldNum" sz="quarter" idx="10"/>
          </p:nvPr>
        </p:nvSpPr>
        <p:spPr/>
        <p:txBody>
          <a:bodyPr/>
          <a:lstStyle/>
          <a:p>
            <a:fld id="{0FB26167-9E81-4EFC-81C4-A63B3DC92E52}" type="slidenum">
              <a:rPr lang="en-US" smtClean="0"/>
              <a:t>35</a:t>
            </a:fld>
            <a:endParaRPr lang="en-US" dirty="0"/>
          </a:p>
        </p:txBody>
      </p:sp>
    </p:spTree>
    <p:extLst>
      <p:ext uri="{BB962C8B-B14F-4D97-AF65-F5344CB8AC3E}">
        <p14:creationId xmlns:p14="http://schemas.microsoft.com/office/powerpoint/2010/main" val="2681925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Foam or suds can also be either natural or manmade. Naturally occurring suds will break up quickly and are generally clear or white but will turn brown over time.  Manmade foam or suds are white and can have a sweet or scented odor. Naturally occurring floatables should NOT be reported as potentially illicit.  </a:t>
            </a:r>
            <a:endParaRPr lang="en-US" sz="1200" dirty="0">
              <a:latin typeface="Georgia" pitchFamily="18" charset="0"/>
            </a:endParaRPr>
          </a:p>
        </p:txBody>
      </p:sp>
      <p:sp>
        <p:nvSpPr>
          <p:cNvPr id="4" name="Slide Number Placeholder 3"/>
          <p:cNvSpPr>
            <a:spLocks noGrp="1"/>
          </p:cNvSpPr>
          <p:nvPr>
            <p:ph type="sldNum" sz="quarter" idx="10"/>
          </p:nvPr>
        </p:nvSpPr>
        <p:spPr/>
        <p:txBody>
          <a:bodyPr/>
          <a:lstStyle/>
          <a:p>
            <a:fld id="{0FB26167-9E81-4EFC-81C4-A63B3DC92E52}" type="slidenum">
              <a:rPr lang="en-US" smtClean="0"/>
              <a:t>36</a:t>
            </a:fld>
            <a:endParaRPr lang="en-US" dirty="0"/>
          </a:p>
        </p:txBody>
      </p:sp>
    </p:spTree>
    <p:extLst>
      <p:ext uri="{BB962C8B-B14F-4D97-AF65-F5344CB8AC3E}">
        <p14:creationId xmlns:p14="http://schemas.microsoft.com/office/powerpoint/2010/main" val="2681925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5">
              <a:defRPr/>
            </a:pPr>
            <a:r>
              <a:rPr lang="en-US" dirty="0"/>
              <a:t>Vegetation can also indicate an illicit discharge.  Some pollutants may kill vegetation while others may promote excessive growth of algae or other vegetation.</a:t>
            </a:r>
          </a:p>
        </p:txBody>
      </p:sp>
      <p:sp>
        <p:nvSpPr>
          <p:cNvPr id="4" name="Slide Number Placeholder 3"/>
          <p:cNvSpPr>
            <a:spLocks noGrp="1"/>
          </p:cNvSpPr>
          <p:nvPr>
            <p:ph type="sldNum" sz="quarter" idx="10"/>
          </p:nvPr>
        </p:nvSpPr>
        <p:spPr/>
        <p:txBody>
          <a:bodyPr/>
          <a:lstStyle/>
          <a:p>
            <a:fld id="{0FB26167-9E81-4EFC-81C4-A63B3DC92E52}" type="slidenum">
              <a:rPr lang="en-US" smtClean="0"/>
              <a:t>37</a:t>
            </a:fld>
            <a:endParaRPr lang="en-US" dirty="0"/>
          </a:p>
        </p:txBody>
      </p:sp>
    </p:spTree>
    <p:extLst>
      <p:ext uri="{BB962C8B-B14F-4D97-AF65-F5344CB8AC3E}">
        <p14:creationId xmlns:p14="http://schemas.microsoft.com/office/powerpoint/2010/main" val="4095795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Illicit discharge may cause staining.  Sewage may be present if there is black staining inside the drainage pipe; visible evidence of sanitary waste, such as toilet paper or opaque or gray water.  Certainly, there also may be an odor.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0" dirty="0">
                <a:latin typeface="+mn-lt"/>
              </a:rPr>
              <a:t>Do not report a rusty pipe as a Potential Illicit discharge!  Do report it if there is an indication that something else caused premature rust or that the rust originated from upstream.</a:t>
            </a:r>
          </a:p>
          <a:p>
            <a:endParaRPr lang="en-US" dirty="0"/>
          </a:p>
        </p:txBody>
      </p:sp>
      <p:sp>
        <p:nvSpPr>
          <p:cNvPr id="4" name="Slide Number Placeholder 3"/>
          <p:cNvSpPr>
            <a:spLocks noGrp="1"/>
          </p:cNvSpPr>
          <p:nvPr>
            <p:ph type="sldNum" sz="quarter" idx="10"/>
          </p:nvPr>
        </p:nvSpPr>
        <p:spPr/>
        <p:txBody>
          <a:bodyPr/>
          <a:lstStyle/>
          <a:p>
            <a:fld id="{0FB26167-9E81-4EFC-81C4-A63B3DC92E52}" type="slidenum">
              <a:rPr lang="en-US" smtClean="0"/>
              <a:t>38</a:t>
            </a:fld>
            <a:endParaRPr lang="en-US" dirty="0"/>
          </a:p>
        </p:txBody>
      </p:sp>
    </p:spTree>
    <p:extLst>
      <p:ext uri="{BB962C8B-B14F-4D97-AF65-F5344CB8AC3E}">
        <p14:creationId xmlns:p14="http://schemas.microsoft.com/office/powerpoint/2010/main" val="3389505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Deposits are sometimes indicators too. For example, gray-white deposits can be from illegal dumping of concrete truck washouts and crystalline powder can indicate the discharge of fertilizer wastes.</a:t>
            </a:r>
          </a:p>
        </p:txBody>
      </p:sp>
      <p:sp>
        <p:nvSpPr>
          <p:cNvPr id="4" name="Slide Number Placeholder 3"/>
          <p:cNvSpPr>
            <a:spLocks noGrp="1"/>
          </p:cNvSpPr>
          <p:nvPr>
            <p:ph type="sldNum" sz="quarter" idx="10"/>
          </p:nvPr>
        </p:nvSpPr>
        <p:spPr/>
        <p:txBody>
          <a:bodyPr/>
          <a:lstStyle/>
          <a:p>
            <a:fld id="{0FB26167-9E81-4EFC-81C4-A63B3DC92E52}" type="slidenum">
              <a:rPr lang="en-US" smtClean="0"/>
              <a:t>39</a:t>
            </a:fld>
            <a:endParaRPr lang="en-US" dirty="0"/>
          </a:p>
        </p:txBody>
      </p:sp>
    </p:spTree>
    <p:extLst>
      <p:ext uri="{BB962C8B-B14F-4D97-AF65-F5344CB8AC3E}">
        <p14:creationId xmlns:p14="http://schemas.microsoft.com/office/powerpoint/2010/main" val="1181720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US" smtClean="0"/>
              <a:t>4</a:t>
            </a:fld>
            <a:endParaRPr lang="en-US"/>
          </a:p>
        </p:txBody>
      </p:sp>
    </p:spTree>
    <p:extLst>
      <p:ext uri="{BB962C8B-B14F-4D97-AF65-F5344CB8AC3E}">
        <p14:creationId xmlns:p14="http://schemas.microsoft.com/office/powerpoint/2010/main" val="1232761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Middlesex largely </a:t>
            </a:r>
            <a:r>
              <a:rPr lang="en-US" dirty="0"/>
              <a:t>relies on the County Conservation district and the Township Engineer, Bud Grove (Skelly and Loy) to monitor discharges from </a:t>
            </a:r>
            <a:r>
              <a:rPr lang="en-US"/>
              <a:t>construction sites.</a:t>
            </a:r>
            <a:endParaRPr lang="en-US" dirty="0"/>
          </a:p>
        </p:txBody>
      </p:sp>
      <p:sp>
        <p:nvSpPr>
          <p:cNvPr id="4" name="Slide Number Placeholder 3"/>
          <p:cNvSpPr>
            <a:spLocks noGrp="1"/>
          </p:cNvSpPr>
          <p:nvPr>
            <p:ph type="sldNum" sz="quarter" idx="10"/>
          </p:nvPr>
        </p:nvSpPr>
        <p:spPr/>
        <p:txBody>
          <a:bodyPr/>
          <a:lstStyle/>
          <a:p>
            <a:fld id="{029FFF84-6875-4681-9B42-399BDA258BF0}" type="slidenum">
              <a:rPr lang="en-US" smtClean="0"/>
              <a:pPr/>
              <a:t>41</a:t>
            </a:fld>
            <a:endParaRPr lang="en-US" dirty="0"/>
          </a:p>
        </p:txBody>
      </p:sp>
    </p:spTree>
    <p:extLst>
      <p:ext uri="{BB962C8B-B14F-4D97-AF65-F5344CB8AC3E}">
        <p14:creationId xmlns:p14="http://schemas.microsoft.com/office/powerpoint/2010/main" val="1481251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Township will be intensifying monitoring the functionality of Stormwater Management facilities. </a:t>
            </a:r>
          </a:p>
          <a:p>
            <a:endParaRPr lang="en-US" dirty="0"/>
          </a:p>
          <a:p>
            <a:r>
              <a:rPr lang="en-US" dirty="0"/>
              <a:t>Maintenance is required to make sure facilities perform as designed.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(Click) </a:t>
            </a:r>
            <a:r>
              <a:rPr lang="en-US" sz="1200" i="0" kern="1200" dirty="0">
                <a:solidFill>
                  <a:schemeClr val="tx1"/>
                </a:solidFill>
                <a:effectLst/>
                <a:latin typeface="+mn-lt"/>
                <a:ea typeface="+mn-ea"/>
                <a:cs typeface="+mn-cs"/>
              </a:rPr>
              <a:t>The Township, homeowners’ Associations, or private land owners are responsible to operate and maintain stormwater facilities.  It depends on who constructed the facilities and who accepted ongoing maintenance responsibility.</a:t>
            </a:r>
            <a:endParaRPr lang="en-US" i="0" dirty="0"/>
          </a:p>
          <a:p>
            <a:endParaRPr lang="en-US" dirty="0"/>
          </a:p>
          <a:p>
            <a:r>
              <a:rPr lang="en-US" dirty="0"/>
              <a:t>Currently, the Township relies on the County Conservation District, the Township Engineer, and Mark Carpenter for enforcement.  But all of you are front line scouts.  Report stormwater facilities that don’t look right to your supervisor.</a:t>
            </a:r>
          </a:p>
        </p:txBody>
      </p:sp>
      <p:sp>
        <p:nvSpPr>
          <p:cNvPr id="4" name="Slide Number Placeholder 3"/>
          <p:cNvSpPr>
            <a:spLocks noGrp="1"/>
          </p:cNvSpPr>
          <p:nvPr>
            <p:ph type="sldNum" sz="quarter" idx="5"/>
          </p:nvPr>
        </p:nvSpPr>
        <p:spPr/>
        <p:txBody>
          <a:bodyPr/>
          <a:lstStyle/>
          <a:p>
            <a:fld id="{E3B36274-F2B9-4C45-BBB4-0EDF4CD651A7}" type="slidenum">
              <a:rPr lang="en-US" smtClean="0"/>
              <a:t>42</a:t>
            </a:fld>
            <a:endParaRPr lang="en-US"/>
          </a:p>
        </p:txBody>
      </p:sp>
    </p:spTree>
    <p:extLst>
      <p:ext uri="{BB962C8B-B14F-4D97-AF65-F5344CB8AC3E}">
        <p14:creationId xmlns:p14="http://schemas.microsoft.com/office/powerpoint/2010/main" val="2747275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examples of functional stormwater facilities</a:t>
            </a:r>
          </a:p>
        </p:txBody>
      </p:sp>
      <p:sp>
        <p:nvSpPr>
          <p:cNvPr id="4" name="Slide Number Placeholder 3"/>
          <p:cNvSpPr>
            <a:spLocks noGrp="1"/>
          </p:cNvSpPr>
          <p:nvPr>
            <p:ph type="sldNum" sz="quarter" idx="5"/>
          </p:nvPr>
        </p:nvSpPr>
        <p:spPr/>
        <p:txBody>
          <a:bodyPr/>
          <a:lstStyle/>
          <a:p>
            <a:fld id="{E3B36274-F2B9-4C45-BBB4-0EDF4CD651A7}" type="slidenum">
              <a:rPr lang="en-US" smtClean="0"/>
              <a:t>43</a:t>
            </a:fld>
            <a:endParaRPr lang="en-US"/>
          </a:p>
        </p:txBody>
      </p:sp>
    </p:spTree>
    <p:extLst>
      <p:ext uri="{BB962C8B-B14F-4D97-AF65-F5344CB8AC3E}">
        <p14:creationId xmlns:p14="http://schemas.microsoft.com/office/powerpoint/2010/main" val="1852455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facility that needs repair.</a:t>
            </a:r>
          </a:p>
        </p:txBody>
      </p:sp>
      <p:sp>
        <p:nvSpPr>
          <p:cNvPr id="4" name="Slide Number Placeholder 3"/>
          <p:cNvSpPr>
            <a:spLocks noGrp="1"/>
          </p:cNvSpPr>
          <p:nvPr>
            <p:ph type="sldNum" sz="quarter" idx="5"/>
          </p:nvPr>
        </p:nvSpPr>
        <p:spPr/>
        <p:txBody>
          <a:bodyPr/>
          <a:lstStyle/>
          <a:p>
            <a:fld id="{E3B36274-F2B9-4C45-BBB4-0EDF4CD651A7}" type="slidenum">
              <a:rPr lang="en-US" smtClean="0"/>
              <a:t>44</a:t>
            </a:fld>
            <a:endParaRPr lang="en-US"/>
          </a:p>
        </p:txBody>
      </p:sp>
    </p:spTree>
    <p:extLst>
      <p:ext uri="{BB962C8B-B14F-4D97-AF65-F5344CB8AC3E}">
        <p14:creationId xmlns:p14="http://schemas.microsoft.com/office/powerpoint/2010/main" val="2175607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MCM#6 focuses on the Township’s operations and procedures to prevent and reduce pollution emanating from Township-owned property exclusive of streets and roads. </a:t>
            </a:r>
          </a:p>
          <a:p>
            <a:endParaRPr lang="en-US" dirty="0"/>
          </a:p>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45</a:t>
            </a:fld>
            <a:endParaRPr lang="en-US"/>
          </a:p>
        </p:txBody>
      </p:sp>
    </p:spTree>
    <p:extLst>
      <p:ext uri="{BB962C8B-B14F-4D97-AF65-F5344CB8AC3E}">
        <p14:creationId xmlns:p14="http://schemas.microsoft.com/office/powerpoint/2010/main" val="40205729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at the beginning we said MS4 is all about Clean Water, Stormwater, Urban Water?  The Urbanized areas regulated by the MS4 permit are delineated by the US Census Bureau in the latest 10-year Census.  The designation is largely based on population density, but the US Census Bureau has incorporated a couple other criteria related to impervious surface.</a:t>
            </a:r>
          </a:p>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46</a:t>
            </a:fld>
            <a:endParaRPr lang="en-US"/>
          </a:p>
        </p:txBody>
      </p:sp>
    </p:spTree>
    <p:extLst>
      <p:ext uri="{BB962C8B-B14F-4D97-AF65-F5344CB8AC3E}">
        <p14:creationId xmlns:p14="http://schemas.microsoft.com/office/powerpoint/2010/main" val="36658752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Middlesex, the Urbanized Area (highlighted in pink on the slide) surrounds the Miracle Mile where the trucking operations and warehousing are generally located.</a:t>
            </a:r>
          </a:p>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47</a:t>
            </a:fld>
            <a:endParaRPr lang="en-US"/>
          </a:p>
        </p:txBody>
      </p:sp>
    </p:spTree>
    <p:extLst>
      <p:ext uri="{BB962C8B-B14F-4D97-AF65-F5344CB8AC3E}">
        <p14:creationId xmlns:p14="http://schemas.microsoft.com/office/powerpoint/2010/main" val="2664989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regulated area also includes adjacent land that flows into the urban area before reaching a stream, shown in yellow.  Anderson Park is the only Township-owned property that is in the regulated MS4. </a:t>
            </a:r>
          </a:p>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48</a:t>
            </a:fld>
            <a:endParaRPr lang="en-US"/>
          </a:p>
        </p:txBody>
      </p:sp>
    </p:spTree>
    <p:extLst>
      <p:ext uri="{BB962C8B-B14F-4D97-AF65-F5344CB8AC3E}">
        <p14:creationId xmlns:p14="http://schemas.microsoft.com/office/powerpoint/2010/main" val="1859980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Anderson Park is the only site that is REGULATED.  However, the Township wants all Township-owned properties to be kept ship-shape and clean, including the Township building with its maintenance and police operations.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what does the SOP, say to Middlesex Maintenance Crew?</a:t>
            </a:r>
          </a:p>
          <a:p>
            <a:endParaRPr lang="en-US" dirty="0">
              <a:latin typeface="Arial" panose="020B0604020202020204" pitchFamily="34" charset="0"/>
              <a:cs typeface="Arial" panose="020B0604020202020204" pitchFamily="34" charset="0"/>
            </a:endParaRPr>
          </a:p>
          <a:p>
            <a:pPr marL="228600" indent="-228600">
              <a:buAutoNum type="arabicPeriod"/>
            </a:pPr>
            <a:r>
              <a:rPr lang="en-US" dirty="0">
                <a:latin typeface="Arial" panose="020B0604020202020204" pitchFamily="34" charset="0"/>
                <a:cs typeface="Arial" panose="020B0604020202020204" pitchFamily="34" charset="0"/>
              </a:rPr>
              <a:t>Barry, as the Roadway Supervisor, has the responsibility to make sure you do the jobs listed on the slide.</a:t>
            </a:r>
          </a:p>
          <a:p>
            <a:pPr marL="228600" indent="-228600">
              <a:buAutoNum type="arabicPeriod"/>
            </a:pPr>
            <a:r>
              <a:rPr lang="en-US" dirty="0">
                <a:latin typeface="Arial" panose="020B0604020202020204" pitchFamily="34" charset="0"/>
                <a:cs typeface="Arial" panose="020B0604020202020204" pitchFamily="34" charset="0"/>
              </a:rPr>
              <a:t>The SOP lists the </a:t>
            </a:r>
            <a:r>
              <a:rPr lang="en-US" u="sng" dirty="0">
                <a:latin typeface="Arial" panose="020B0604020202020204" pitchFamily="34" charset="0"/>
                <a:cs typeface="Arial" panose="020B0604020202020204" pitchFamily="34" charset="0"/>
              </a:rPr>
              <a:t>MINIMUM</a:t>
            </a:r>
            <a:r>
              <a:rPr lang="en-US" dirty="0">
                <a:latin typeface="Arial" panose="020B0604020202020204" pitchFamily="34" charset="0"/>
                <a:cs typeface="Arial" panose="020B0604020202020204" pitchFamily="34" charset="0"/>
              </a:rPr>
              <a:t> frequency for completion of jobs</a:t>
            </a:r>
          </a:p>
          <a:p>
            <a:pPr marL="228600" indent="-228600">
              <a:buAutoNum type="arabicPeriod"/>
            </a:pPr>
            <a:r>
              <a:rPr lang="en-US" dirty="0">
                <a:latin typeface="Arial" panose="020B0604020202020204" pitchFamily="34" charset="0"/>
                <a:cs typeface="Arial" panose="020B0604020202020204" pitchFamily="34" charset="0"/>
              </a:rPr>
              <a:t>Examples: </a:t>
            </a:r>
          </a:p>
          <a:p>
            <a:pPr marL="685800" lvl="1" indent="-228600">
              <a:buFont typeface="+mj-lt"/>
              <a:buAutoNum type="alphaUcPeriod"/>
            </a:pPr>
            <a:r>
              <a:rPr lang="en-US" dirty="0">
                <a:latin typeface="Arial" panose="020B0604020202020204" pitchFamily="34" charset="0"/>
                <a:cs typeface="Arial" panose="020B0604020202020204" pitchFamily="34" charset="0"/>
              </a:rPr>
              <a:t>Collect and deposit trash and pet waste in trash bins 1x month…year round</a:t>
            </a:r>
          </a:p>
          <a:p>
            <a:pPr marL="685800" lvl="1" indent="-228600">
              <a:buFont typeface="+mj-lt"/>
              <a:buAutoNum type="alphaUcPeriod"/>
            </a:pPr>
            <a:r>
              <a:rPr lang="en-US" dirty="0">
                <a:latin typeface="Arial" panose="020B0604020202020204" pitchFamily="34" charset="0"/>
                <a:cs typeface="Arial" panose="020B0604020202020204" pitchFamily="34" charset="0"/>
              </a:rPr>
              <a:t>Mowing 1x week…during the growing season</a:t>
            </a:r>
          </a:p>
          <a:p>
            <a:pPr marL="685800" lvl="1" indent="-228600">
              <a:buFont typeface="+mj-lt"/>
              <a:buAutoNum type="alphaUcPeriod"/>
            </a:pPr>
            <a:r>
              <a:rPr lang="en-US" dirty="0">
                <a:latin typeface="Arial" panose="020B0604020202020204" pitchFamily="34" charset="0"/>
                <a:cs typeface="Arial" panose="020B0604020202020204" pitchFamily="34" charset="0"/>
              </a:rPr>
              <a:t>Leaf collection 2x in November</a:t>
            </a:r>
          </a:p>
          <a:p>
            <a:pPr marL="685800" lvl="1" indent="-228600">
              <a:buFont typeface="+mj-lt"/>
              <a:buAutoNum type="alphaUcPeriod"/>
            </a:pPr>
            <a:r>
              <a:rPr lang="en-US" dirty="0">
                <a:latin typeface="Arial" panose="020B0604020202020204" pitchFamily="34" charset="0"/>
                <a:cs typeface="Arial" panose="020B0604020202020204" pitchFamily="34" charset="0"/>
              </a:rPr>
              <a:t>Trimming Trees and pick up debris, as needed</a:t>
            </a:r>
          </a:p>
          <a:p>
            <a:pPr marL="228600" lvl="0" indent="-228600">
              <a:buAutoNum type="arabicPeriod"/>
            </a:pPr>
            <a:r>
              <a:rPr lang="en-US" dirty="0">
                <a:latin typeface="Arial" panose="020B0604020202020204" pitchFamily="34" charset="0"/>
                <a:cs typeface="Arial" panose="020B0604020202020204" pitchFamily="34" charset="0"/>
              </a:rPr>
              <a:t>It provides other direction. For example, when you mow, you will direct clippings away from stormwater conveyance.  So that means don’t put clippings in gutters or inlets.  If you do…you will need to sweep up, collect and dispose of the clippings because clippings are not pure water so they are considered a pollutant. And of course they can cause other problems too, like blocking inlets and causing ponding water on roadways.</a:t>
            </a:r>
          </a:p>
          <a:p>
            <a:pPr marL="228600" lvl="0" indent="-228600">
              <a:buAutoNum type="arabicPeriod"/>
            </a:pPr>
            <a:r>
              <a:rPr lang="en-US" dirty="0">
                <a:latin typeface="Arial" panose="020B0604020202020204" pitchFamily="34" charset="0"/>
                <a:cs typeface="Arial" panose="020B0604020202020204" pitchFamily="34" charset="0"/>
              </a:rPr>
              <a:t>The SOP states that refuse will be emptied and disposed by a certified refuse hauler.</a:t>
            </a:r>
          </a:p>
          <a:p>
            <a:pPr marL="228600" indent="-228600">
              <a:buAutoNum type="arabicPeriod"/>
            </a:pPr>
            <a:endParaRPr lang="en-US" dirty="0">
              <a:latin typeface="Arial" panose="020B0604020202020204" pitchFamily="34" charset="0"/>
              <a:cs typeface="Arial" panose="020B0604020202020204" pitchFamily="34" charset="0"/>
            </a:endParaRPr>
          </a:p>
          <a:p>
            <a:pPr marL="228600" indent="-228600">
              <a:buAutoNum type="arabicPeriod"/>
            </a:pPr>
            <a:endParaRPr lang="en-US" dirty="0">
              <a:latin typeface="Arial" panose="020B0604020202020204" pitchFamily="34" charset="0"/>
              <a:cs typeface="Arial" panose="020B0604020202020204" pitchFamily="34" charset="0"/>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49</a:t>
            </a:fld>
            <a:endParaRPr lang="en-US"/>
          </a:p>
        </p:txBody>
      </p:sp>
    </p:spTree>
    <p:extLst>
      <p:ext uri="{BB962C8B-B14F-4D97-AF65-F5344CB8AC3E}">
        <p14:creationId xmlns:p14="http://schemas.microsoft.com/office/powerpoint/2010/main" val="565774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US" smtClean="0"/>
              <a:t>50</a:t>
            </a:fld>
            <a:endParaRPr lang="en-US"/>
          </a:p>
        </p:txBody>
      </p:sp>
    </p:spTree>
    <p:extLst>
      <p:ext uri="{BB962C8B-B14F-4D97-AF65-F5344CB8AC3E}">
        <p14:creationId xmlns:p14="http://schemas.microsoft.com/office/powerpoint/2010/main" val="3277905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(Wait and then click) </a:t>
            </a:r>
            <a:r>
              <a:rPr lang="en-US" dirty="0"/>
              <a:t>No trick questions here…rain and snow melt.</a:t>
            </a:r>
          </a:p>
        </p:txBody>
      </p:sp>
      <p:sp>
        <p:nvSpPr>
          <p:cNvPr id="4" name="Slide Number Placeholder 3"/>
          <p:cNvSpPr>
            <a:spLocks noGrp="1"/>
          </p:cNvSpPr>
          <p:nvPr>
            <p:ph type="sldNum" sz="quarter" idx="5"/>
          </p:nvPr>
        </p:nvSpPr>
        <p:spPr/>
        <p:txBody>
          <a:bodyPr/>
          <a:lstStyle/>
          <a:p>
            <a:fld id="{E3B36274-F2B9-4C45-BBB4-0EDF4CD651A7}" type="slidenum">
              <a:rPr lang="en-US" smtClean="0"/>
              <a:t>5</a:t>
            </a:fld>
            <a:endParaRPr lang="en-US"/>
          </a:p>
        </p:txBody>
      </p:sp>
    </p:spTree>
    <p:extLst>
      <p:ext uri="{BB962C8B-B14F-4D97-AF65-F5344CB8AC3E}">
        <p14:creationId xmlns:p14="http://schemas.microsoft.com/office/powerpoint/2010/main" val="40119539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Township is required to perform activities to prevent/reduce pollutants including more vigorous attention to maintenance, replacement of degrading infrastructure, plus new pollutant reducing project.  All of this is very expensive.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Township was successful in a grant award to fund the Pollutant Reduction Plan Projects or PRPs.</a:t>
            </a:r>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51</a:t>
            </a:fld>
            <a:endParaRPr lang="en-US"/>
          </a:p>
        </p:txBody>
      </p:sp>
    </p:spTree>
    <p:extLst>
      <p:ext uri="{BB962C8B-B14F-4D97-AF65-F5344CB8AC3E}">
        <p14:creationId xmlns:p14="http://schemas.microsoft.com/office/powerpoint/2010/main" val="130675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Before we walk through the  Township’s PRP projects, let’s understand just a little bit how they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Many PRP Projects rely on reducing pollutants by promoting infiltration into the soil.  The soil acts like a filter by capturing pollutants.  Infiltration also slows the velocity and amount of stormwater runoff and reduces erosion.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Arial" panose="020B0604020202020204" pitchFamily="34" charset="0"/>
                <a:ea typeface="+mn-ea"/>
                <a:cs typeface="Arial" panose="020B0604020202020204" pitchFamily="34" charset="0"/>
              </a:rPr>
              <a:t>(Click)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Infiltrative stormwater management solutions are collectively called “Green” or  Green Stormwater Infrastructure, abbreviated GSI.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Arial" panose="020B0604020202020204" pitchFamily="34" charset="0"/>
                <a:ea typeface="+mn-ea"/>
                <a:cs typeface="Arial" panose="020B0604020202020204" pitchFamily="34" charset="0"/>
              </a:rPr>
              <a:t>(Click)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Traditional inlets and pipes are called grey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52</a:t>
            </a:fld>
            <a:endParaRPr lang="en-US"/>
          </a:p>
        </p:txBody>
      </p:sp>
    </p:spTree>
    <p:extLst>
      <p:ext uri="{BB962C8B-B14F-4D97-AF65-F5344CB8AC3E}">
        <p14:creationId xmlns:p14="http://schemas.microsoft.com/office/powerpoint/2010/main" val="29567244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First up… Open Vegetated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There are 7 proposed v</a:t>
            </a:r>
            <a:r>
              <a:rPr lang="en-US" sz="1400" dirty="0">
                <a:latin typeface="Arial" panose="020B0604020202020204" pitchFamily="34" charset="0"/>
                <a:cs typeface="Arial" panose="020B0604020202020204" pitchFamily="34" charset="0"/>
              </a:rPr>
              <a:t>egetated roadside channel projects. Open vegetated channels can be effective pollutant reducers by simply by maintaining road shoulder stability.  In other words, conveying storm water without causing erosion.  The channels are under evaluation to determine the appropriate solution at each site.  As shown in the pictures,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check dams are one option under consideration to reduce pollutants.  Another option under consideration includes a subsurface stone bed to enhance infiltration.  Some solutions might mix green and grey infrastructure.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3B36274-F2B9-4C45-BBB4-0EDF4CD651A7}"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9146156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Appalachian Drive has some site constraints, but the Township is going to maximize pollutant reduction using a treatment train, which means the construction of two or more pollutant reducing management solutions that are interconnected.  More pollutants are removed as the water moves along the system than would happen if there were only a single treatment.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area along Appalachian Drive drains runoff from a hillside to the east side of the road. There is limited road shoulder. The terrain drops steeply toward an adjacent agricultural field and the bank is eroded. The runoff then concentrates in a dip and continues across the field.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plan here includes installation of an open vegetated channel with a plunge pool located in that dip.  The plunge pool will dissipate the energy of the runoff. The temporary impoundment promotes settlement of sediment and slows the runoff to allow for infiltration to scrub pollutants.</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3B36274-F2B9-4C45-BBB4-0EDF4CD651A7}"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9146156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spoke of Anderson Park in MCM#6 and the Township proposes a raingarden at this location.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rain garden will add visual interest to the park and will act as a sponge to reduce runoff onto the road.  In addition, the plants will utilize the nutrients, which are considered to be pollutants, for growth.  The project is valuable due to its high visibility and prominent position in the park that will make it attractive for promotion of the MS4 program and a natural education site.</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2235121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Bef>
                <a:spcPts val="0"/>
              </a:spcBef>
              <a:spcAft>
                <a:spcPts val="0"/>
              </a:spcAft>
              <a:buFont typeface="Arial" pitchFamily="34" charset="0"/>
              <a:buNone/>
            </a:pPr>
            <a:r>
              <a:rPr lang="en-US" dirty="0"/>
              <a:t>The Township will be undertaking a Stream restoration/ stabilization project on the Frey Phillips Property located </a:t>
            </a:r>
            <a:r>
              <a:rPr lang="en-US" dirty="0">
                <a:solidFill>
                  <a:prstClr val="black"/>
                </a:solidFill>
              </a:rPr>
              <a:t>Northwest of Wolf’s Bridge and West Middlesex Roads. </a:t>
            </a:r>
          </a:p>
          <a:p>
            <a:endParaRPr lang="en-US" dirty="0"/>
          </a:p>
          <a:p>
            <a:r>
              <a:rPr lang="en-US" dirty="0"/>
              <a:t>We talked about the negative impacts to stream health caused by erosion previously in the presentation.  What we didn’t discuss yet is that stream bank erosion is THE largest contributor of sediment to our waterways so stabilizing banks and providing area for floodwater to spread out and slow down is THE MOST EFFICIENT PRP for sediment reduction.</a:t>
            </a:r>
          </a:p>
        </p:txBody>
      </p:sp>
      <p:sp>
        <p:nvSpPr>
          <p:cNvPr id="4" name="Slide Number Placeholder 3"/>
          <p:cNvSpPr>
            <a:spLocks noGrp="1"/>
          </p:cNvSpPr>
          <p:nvPr>
            <p:ph type="sldNum" sz="quarter" idx="10"/>
          </p:nvPr>
        </p:nvSpPr>
        <p:spPr/>
        <p:txBody>
          <a:bodyPr/>
          <a:lstStyle/>
          <a:p>
            <a:fld id="{E3B36274-F2B9-4C45-BBB4-0EDF4CD651A7}"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2223512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pictures show what the stream looks like right now.  The ravine is 4 to more than 8-feet deep and highly eroded.</a:t>
            </a:r>
          </a:p>
          <a:p>
            <a:endParaRPr lang="en-US" dirty="0"/>
          </a:p>
          <a:p>
            <a:r>
              <a:rPr lang="en-US" dirty="0"/>
              <a:t>Left</a:t>
            </a:r>
            <a:r>
              <a:rPr lang="en-US" baseline="0" dirty="0"/>
              <a:t>: An old glass bottle (arrow) freshly exhumed by erosion from the legacy sediment veneering the floor of this little valley. Note the plant roots with the soil still attached to them, a sure sign of active bank erosion.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Right: Debris dams retaining large quantities of fine sediment are ubiquitous along the stream. The little debris dam at the arrow is retaining more than one-half cubic yard of freshly eroded sediment.</a:t>
            </a:r>
          </a:p>
          <a:p>
            <a:endParaRPr lang="en-US" baseline="0" dirty="0"/>
          </a:p>
        </p:txBody>
      </p:sp>
      <p:sp>
        <p:nvSpPr>
          <p:cNvPr id="4" name="Slide Number Placeholder 3"/>
          <p:cNvSpPr>
            <a:spLocks noGrp="1"/>
          </p:cNvSpPr>
          <p:nvPr>
            <p:ph type="sldNum" sz="quarter" idx="10"/>
          </p:nvPr>
        </p:nvSpPr>
        <p:spPr/>
        <p:txBody>
          <a:bodyPr/>
          <a:lstStyle/>
          <a:p>
            <a:fld id="{E3B36274-F2B9-4C45-BBB4-0EDF4CD651A7}"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22235121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plan is to construct a step-pool channel and use rock to dissipate the stream’s erosive energy and stabilize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Left: concept channel cross section view of a boulder weir</a:t>
            </a:r>
          </a:p>
          <a:p>
            <a:r>
              <a:rPr lang="en-US" baseline="0" dirty="0"/>
              <a:t>Right: Concept profile view of a constructed step-pool stream channel</a:t>
            </a:r>
          </a:p>
          <a:p>
            <a:endParaRPr lang="en-US" baseline="0" dirty="0"/>
          </a:p>
        </p:txBody>
      </p:sp>
      <p:sp>
        <p:nvSpPr>
          <p:cNvPr id="4" name="Slide Number Placeholder 3"/>
          <p:cNvSpPr>
            <a:spLocks noGrp="1"/>
          </p:cNvSpPr>
          <p:nvPr>
            <p:ph type="sldNum" sz="quarter" idx="10"/>
          </p:nvPr>
        </p:nvSpPr>
        <p:spPr/>
        <p:txBody>
          <a:bodyPr/>
          <a:lstStyle/>
          <a:p>
            <a:fld id="{E3B36274-F2B9-4C45-BBB4-0EDF4CD651A7}"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22235121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a series of pictures to help you visualize what it will look like in the future.</a:t>
            </a:r>
          </a:p>
          <a:p>
            <a:endParaRPr lang="en-US" baseline="0" dirty="0"/>
          </a:p>
          <a:p>
            <a:r>
              <a:rPr lang="en-US" baseline="0" dirty="0"/>
              <a:t>Photo 1: Similar sized project in Philadelphia </a:t>
            </a:r>
            <a:r>
              <a:rPr lang="en-US" i="1"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Photo 2: After Construction</a:t>
            </a:r>
            <a:r>
              <a:rPr lang="en-US" i="1" baseline="0" dirty="0"/>
              <a:t>(click)</a:t>
            </a:r>
          </a:p>
          <a:p>
            <a:r>
              <a:rPr lang="en-US" baseline="0" dirty="0"/>
              <a:t>Photo 3: A stream in northwestern PA shortly after the project completion...Larger than the tributary that will be restored…flow in the Middlesex channel will likely be visible in only in wet years and during significant rain events</a:t>
            </a:r>
          </a:p>
        </p:txBody>
      </p:sp>
      <p:sp>
        <p:nvSpPr>
          <p:cNvPr id="4" name="Slide Number Placeholder 3"/>
          <p:cNvSpPr>
            <a:spLocks noGrp="1"/>
          </p:cNvSpPr>
          <p:nvPr>
            <p:ph type="sldNum" sz="quarter" idx="10"/>
          </p:nvPr>
        </p:nvSpPr>
        <p:spPr/>
        <p:txBody>
          <a:bodyPr/>
          <a:lstStyle/>
          <a:p>
            <a:fld id="{E3B36274-F2B9-4C45-BBB4-0EDF4CD651A7}"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1241878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a list of the acronyms we used in the presentation.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 one you need to remember is MS4.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others were provide so you become familiar with them… Eventually you too will want to abbreviate some of these long descriptions.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Alphabetical Acronym List</a:t>
            </a:r>
          </a:p>
          <a:p>
            <a:r>
              <a:rPr lang="en-US" sz="1200" kern="1200" dirty="0">
                <a:solidFill>
                  <a:schemeClr val="tx1"/>
                </a:solidFill>
                <a:effectLst/>
                <a:latin typeface="+mn-lt"/>
                <a:ea typeface="+mn-ea"/>
                <a:cs typeface="+mn-cs"/>
              </a:rPr>
              <a:t>E&amp;S	Erosion and Sedimentation</a:t>
            </a:r>
          </a:p>
          <a:p>
            <a:r>
              <a:rPr lang="en-US" sz="1200" kern="1200" dirty="0">
                <a:solidFill>
                  <a:schemeClr val="tx1"/>
                </a:solidFill>
                <a:effectLst/>
                <a:latin typeface="+mn-lt"/>
                <a:ea typeface="+mn-ea"/>
                <a:cs typeface="+mn-cs"/>
              </a:rPr>
              <a:t>GSI	Green Stormwater Infrastructure</a:t>
            </a:r>
          </a:p>
          <a:p>
            <a:r>
              <a:rPr lang="en-US" sz="1200" kern="1200" dirty="0">
                <a:solidFill>
                  <a:schemeClr val="tx1"/>
                </a:solidFill>
                <a:effectLst/>
                <a:latin typeface="+mn-lt"/>
                <a:ea typeface="+mn-ea"/>
                <a:cs typeface="+mn-cs"/>
              </a:rPr>
              <a:t>IDD&amp;E	Illicit Discharge Detection and Elimination</a:t>
            </a:r>
          </a:p>
          <a:p>
            <a:r>
              <a:rPr lang="en-US" sz="1200" kern="1200" dirty="0">
                <a:solidFill>
                  <a:schemeClr val="tx1"/>
                </a:solidFill>
                <a:effectLst/>
                <a:latin typeface="+mn-lt"/>
                <a:ea typeface="+mn-ea"/>
                <a:cs typeface="+mn-cs"/>
              </a:rPr>
              <a:t>MCM	Minimum Control Measure</a:t>
            </a:r>
          </a:p>
          <a:p>
            <a:r>
              <a:rPr lang="en-US" sz="1200" kern="1200" dirty="0">
                <a:solidFill>
                  <a:schemeClr val="tx1"/>
                </a:solidFill>
                <a:effectLst/>
                <a:latin typeface="+mn-lt"/>
                <a:ea typeface="+mn-ea"/>
                <a:cs typeface="+mn-cs"/>
              </a:rPr>
              <a:t>MS4	Municipal Separate Storm Sewer System</a:t>
            </a:r>
          </a:p>
          <a:p>
            <a:r>
              <a:rPr lang="en-US" sz="1200" kern="1200" dirty="0">
                <a:solidFill>
                  <a:schemeClr val="tx1"/>
                </a:solidFill>
                <a:effectLst/>
                <a:latin typeface="+mn-lt"/>
                <a:ea typeface="+mn-ea"/>
                <a:cs typeface="+mn-cs"/>
              </a:rPr>
              <a:t>PCSM	Post Construction Stormwater Management </a:t>
            </a:r>
          </a:p>
          <a:p>
            <a:r>
              <a:rPr lang="en-US" sz="1200" kern="1200" dirty="0">
                <a:solidFill>
                  <a:schemeClr val="tx1"/>
                </a:solidFill>
                <a:effectLst/>
                <a:latin typeface="+mn-lt"/>
                <a:ea typeface="+mn-ea"/>
                <a:cs typeface="+mn-cs"/>
              </a:rPr>
              <a:t>PRP	Pollutant Reduction Plan</a:t>
            </a:r>
          </a:p>
          <a:p>
            <a:r>
              <a:rPr lang="en-US" sz="1200" kern="1200" dirty="0">
                <a:solidFill>
                  <a:schemeClr val="tx1"/>
                </a:solidFill>
                <a:effectLst/>
                <a:latin typeface="+mn-lt"/>
                <a:ea typeface="+mn-ea"/>
                <a:cs typeface="+mn-cs"/>
              </a:rPr>
              <a:t>SWMP	Stormwater Management Program</a:t>
            </a:r>
          </a:p>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60</a:t>
            </a:fld>
            <a:endParaRPr lang="en-US"/>
          </a:p>
        </p:txBody>
      </p:sp>
    </p:spTree>
    <p:extLst>
      <p:ext uri="{BB962C8B-B14F-4D97-AF65-F5344CB8AC3E}">
        <p14:creationId xmlns:p14="http://schemas.microsoft.com/office/powerpoint/2010/main" val="2472975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10000"/>
              </a:lnSpc>
              <a:buClr>
                <a:schemeClr val="tx2"/>
              </a:buClr>
              <a:buSzPct val="90000"/>
              <a:defRPr/>
            </a:pPr>
            <a:r>
              <a:rPr lang="en-US" sz="1200" b="0" dirty="0">
                <a:latin typeface="Century Gothic" pitchFamily="34" charset="0"/>
                <a:cs typeface="Arial" charset="0"/>
              </a:rPr>
              <a:t>Surface runoff is minimal in undisturbed forests.  Look at all the depressions and water-holding features caused by boulders, fallen trees, and depressions caused by fallen trees.  In addition, the decaying leaves and soft ground soak up water, even on hillsides.</a:t>
            </a:r>
          </a:p>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6</a:t>
            </a:fld>
            <a:endParaRPr lang="en-US"/>
          </a:p>
        </p:txBody>
      </p:sp>
    </p:spTree>
    <p:extLst>
      <p:ext uri="{BB962C8B-B14F-4D97-AF65-F5344CB8AC3E}">
        <p14:creationId xmlns:p14="http://schemas.microsoft.com/office/powerpoint/2010/main" val="9414348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Pollution Prevention</a:t>
            </a:r>
          </a:p>
          <a:p>
            <a:pPr marL="800100" lvl="1" indent="-342900">
              <a:buFont typeface="Arial" panose="020B0604020202020204" pitchFamily="34" charset="0"/>
              <a:buChar char="•"/>
            </a:pPr>
            <a:r>
              <a:rPr lang="en-US" sz="2000" dirty="0"/>
              <a:t>Eliminating intentional or accidental releases of hazardous materials into the stormwater system that feeds the streams</a:t>
            </a:r>
          </a:p>
          <a:p>
            <a:pPr marL="800100" lvl="1" indent="-342900">
              <a:buFont typeface="Arial" panose="020B0604020202020204" pitchFamily="34" charset="0"/>
              <a:buChar char="•"/>
            </a:pPr>
            <a:r>
              <a:rPr lang="en-US" sz="2000" dirty="0"/>
              <a:t>Preventing loose soil from leaving construction sites</a:t>
            </a:r>
          </a:p>
          <a:p>
            <a:pPr marL="800100" lvl="1" indent="-342900">
              <a:buFont typeface="Arial" panose="020B0604020202020204" pitchFamily="34" charset="0"/>
              <a:buChar char="•"/>
            </a:pPr>
            <a:r>
              <a:rPr lang="en-US" sz="2000" dirty="0"/>
              <a:t>Ensuring stormwater management facilities designed </a:t>
            </a:r>
            <a:r>
              <a:rPr lang="en-US" sz="2000"/>
              <a:t>to slow run-off </a:t>
            </a:r>
            <a:r>
              <a:rPr lang="en-US" sz="2000" dirty="0"/>
              <a:t>or remove water pollution are functioning well</a:t>
            </a:r>
          </a:p>
          <a:p>
            <a:pPr marL="800100" lvl="1" indent="-342900">
              <a:buFont typeface="Arial" panose="020B0604020202020204" pitchFamily="34" charset="0"/>
              <a:buChar char="•"/>
            </a:pPr>
            <a:r>
              <a:rPr lang="en-US" sz="2000" dirty="0"/>
              <a:t>Keeping Township properties clean</a:t>
            </a:r>
          </a:p>
          <a:p>
            <a:pPr marL="800100" lvl="1" indent="-342900">
              <a:buFont typeface="Arial" panose="020B0604020202020204" pitchFamily="34" charset="0"/>
              <a:buChar char="•"/>
            </a:pPr>
            <a:r>
              <a:rPr lang="en-US" sz="2000" dirty="0"/>
              <a:t>Preventing pollution releases during Township’s operation and maintenance activities</a:t>
            </a:r>
          </a:p>
          <a:p>
            <a:r>
              <a:rPr lang="en-US" sz="2400" dirty="0"/>
              <a:t>Pollution Reduction</a:t>
            </a:r>
          </a:p>
          <a:p>
            <a:pPr marL="800100" lvl="1" indent="-342900">
              <a:buFont typeface="Arial" panose="020B0604020202020204" pitchFamily="34" charset="0"/>
              <a:buChar char="•"/>
            </a:pPr>
            <a:r>
              <a:rPr lang="en-US" sz="2000" dirty="0"/>
              <a:t>Constructing projects to reduce pollution</a:t>
            </a:r>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61</a:t>
            </a:fld>
            <a:endParaRPr lang="en-US"/>
          </a:p>
        </p:txBody>
      </p:sp>
    </p:spTree>
    <p:extLst>
      <p:ext uri="{BB962C8B-B14F-4D97-AF65-F5344CB8AC3E}">
        <p14:creationId xmlns:p14="http://schemas.microsoft.com/office/powerpoint/2010/main" val="32030566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US" smtClean="0"/>
              <a:t>62</a:t>
            </a:fld>
            <a:endParaRPr lang="en-US"/>
          </a:p>
        </p:txBody>
      </p:sp>
    </p:spTree>
    <p:extLst>
      <p:ext uri="{BB962C8B-B14F-4D97-AF65-F5344CB8AC3E}">
        <p14:creationId xmlns:p14="http://schemas.microsoft.com/office/powerpoint/2010/main" val="25319038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screenings are planned for early November </a:t>
            </a:r>
          </a:p>
        </p:txBody>
      </p:sp>
      <p:sp>
        <p:nvSpPr>
          <p:cNvPr id="4" name="Slide Number Placeholder 3"/>
          <p:cNvSpPr>
            <a:spLocks noGrp="1"/>
          </p:cNvSpPr>
          <p:nvPr>
            <p:ph type="sldNum" sz="quarter" idx="5"/>
          </p:nvPr>
        </p:nvSpPr>
        <p:spPr/>
        <p:txBody>
          <a:bodyPr/>
          <a:lstStyle/>
          <a:p>
            <a:fld id="{E3B36274-F2B9-4C45-BBB4-0EDF4CD651A7}" type="slidenum">
              <a:rPr lang="en-US" smtClean="0"/>
              <a:t>63</a:t>
            </a:fld>
            <a:endParaRPr lang="en-US"/>
          </a:p>
        </p:txBody>
      </p:sp>
    </p:spTree>
    <p:extLst>
      <p:ext uri="{BB962C8B-B14F-4D97-AF65-F5344CB8AC3E}">
        <p14:creationId xmlns:p14="http://schemas.microsoft.com/office/powerpoint/2010/main" val="8919781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collectors always need to have current versions of software and then it needs to be tested to see the update causes any unexpected problems.  The data collectors have been updated and are ready to go!</a:t>
            </a:r>
          </a:p>
        </p:txBody>
      </p:sp>
      <p:sp>
        <p:nvSpPr>
          <p:cNvPr id="4" name="Slide Number Placeholder 3"/>
          <p:cNvSpPr>
            <a:spLocks noGrp="1"/>
          </p:cNvSpPr>
          <p:nvPr>
            <p:ph type="sldNum" sz="quarter" idx="5"/>
          </p:nvPr>
        </p:nvSpPr>
        <p:spPr/>
        <p:txBody>
          <a:bodyPr/>
          <a:lstStyle/>
          <a:p>
            <a:fld id="{E3B36274-F2B9-4C45-BBB4-0EDF4CD651A7}" type="slidenum">
              <a:rPr lang="en-US" smtClean="0"/>
              <a:t>64</a:t>
            </a:fld>
            <a:endParaRPr lang="en-US"/>
          </a:p>
        </p:txBody>
      </p:sp>
    </p:spTree>
    <p:extLst>
      <p:ext uri="{BB962C8B-B14F-4D97-AF65-F5344CB8AC3E}">
        <p14:creationId xmlns:p14="http://schemas.microsoft.com/office/powerpoint/2010/main" val="19981381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Mapping is being updated now.  Revisions to locations of pipes and swales and new information is regularly being incorporated</a:t>
            </a:r>
          </a:p>
        </p:txBody>
      </p:sp>
      <p:sp>
        <p:nvSpPr>
          <p:cNvPr id="4" name="Slide Number Placeholder 3"/>
          <p:cNvSpPr>
            <a:spLocks noGrp="1"/>
          </p:cNvSpPr>
          <p:nvPr>
            <p:ph type="sldNum" sz="quarter" idx="5"/>
          </p:nvPr>
        </p:nvSpPr>
        <p:spPr/>
        <p:txBody>
          <a:bodyPr/>
          <a:lstStyle/>
          <a:p>
            <a:fld id="{E3B36274-F2B9-4C45-BBB4-0EDF4CD651A7}" type="slidenum">
              <a:rPr lang="en-US" smtClean="0"/>
              <a:t>65</a:t>
            </a:fld>
            <a:endParaRPr lang="en-US"/>
          </a:p>
        </p:txBody>
      </p:sp>
    </p:spTree>
    <p:extLst>
      <p:ext uri="{BB962C8B-B14F-4D97-AF65-F5344CB8AC3E}">
        <p14:creationId xmlns:p14="http://schemas.microsoft.com/office/powerpoint/2010/main" val="42694804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creating better reporting of suspicious discharge and other stormwater related issues and a chain of command so staff knows who to report to for resolving problems.</a:t>
            </a:r>
          </a:p>
        </p:txBody>
      </p:sp>
      <p:sp>
        <p:nvSpPr>
          <p:cNvPr id="4" name="Slide Number Placeholder 3"/>
          <p:cNvSpPr>
            <a:spLocks noGrp="1"/>
          </p:cNvSpPr>
          <p:nvPr>
            <p:ph type="sldNum" sz="quarter" idx="5"/>
          </p:nvPr>
        </p:nvSpPr>
        <p:spPr/>
        <p:txBody>
          <a:bodyPr/>
          <a:lstStyle/>
          <a:p>
            <a:fld id="{E3B36274-F2B9-4C45-BBB4-0EDF4CD651A7}" type="slidenum">
              <a:rPr lang="en-US" smtClean="0"/>
              <a:t>66</a:t>
            </a:fld>
            <a:endParaRPr lang="en-US"/>
          </a:p>
        </p:txBody>
      </p:sp>
    </p:spTree>
    <p:extLst>
      <p:ext uri="{BB962C8B-B14F-4D97-AF65-F5344CB8AC3E}">
        <p14:creationId xmlns:p14="http://schemas.microsoft.com/office/powerpoint/2010/main" val="14350462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seeing more types of forms for documentation</a:t>
            </a:r>
          </a:p>
        </p:txBody>
      </p:sp>
      <p:sp>
        <p:nvSpPr>
          <p:cNvPr id="4" name="Slide Number Placeholder 3"/>
          <p:cNvSpPr>
            <a:spLocks noGrp="1"/>
          </p:cNvSpPr>
          <p:nvPr>
            <p:ph type="sldNum" sz="quarter" idx="5"/>
          </p:nvPr>
        </p:nvSpPr>
        <p:spPr/>
        <p:txBody>
          <a:bodyPr/>
          <a:lstStyle/>
          <a:p>
            <a:fld id="{E3B36274-F2B9-4C45-BBB4-0EDF4CD651A7}" type="slidenum">
              <a:rPr lang="en-US" smtClean="0"/>
              <a:t>67</a:t>
            </a:fld>
            <a:endParaRPr lang="en-US"/>
          </a:p>
        </p:txBody>
      </p:sp>
    </p:spTree>
    <p:extLst>
      <p:ext uri="{BB962C8B-B14F-4D97-AF65-F5344CB8AC3E}">
        <p14:creationId xmlns:p14="http://schemas.microsoft.com/office/powerpoint/2010/main" val="30569731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US" smtClean="0"/>
              <a:t>68</a:t>
            </a:fld>
            <a:endParaRPr lang="en-US"/>
          </a:p>
        </p:txBody>
      </p:sp>
    </p:spTree>
    <p:extLst>
      <p:ext uri="{BB962C8B-B14F-4D97-AF65-F5344CB8AC3E}">
        <p14:creationId xmlns:p14="http://schemas.microsoft.com/office/powerpoint/2010/main" val="5515446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US" smtClean="0"/>
              <a:t>69</a:t>
            </a:fld>
            <a:endParaRPr lang="en-US"/>
          </a:p>
        </p:txBody>
      </p:sp>
    </p:spTree>
    <p:extLst>
      <p:ext uri="{BB962C8B-B14F-4D97-AF65-F5344CB8AC3E}">
        <p14:creationId xmlns:p14="http://schemas.microsoft.com/office/powerpoint/2010/main" val="28598147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check what you know now?</a:t>
            </a:r>
          </a:p>
          <a:p>
            <a:endParaRPr lang="en-US" dirty="0"/>
          </a:p>
          <a:p>
            <a:r>
              <a:rPr lang="en-US" dirty="0"/>
              <a:t>Have Eileen count hands for each question</a:t>
            </a:r>
          </a:p>
          <a:p>
            <a:r>
              <a:rPr lang="en-US" dirty="0"/>
              <a:t>Sequence:</a:t>
            </a:r>
          </a:p>
          <a:p>
            <a:r>
              <a:rPr lang="en-US" dirty="0"/>
              <a:t>Request a hand raise</a:t>
            </a:r>
          </a:p>
          <a:p>
            <a:endParaRPr lang="en-US" dirty="0"/>
          </a:p>
          <a:p>
            <a:r>
              <a:rPr lang="en-US" dirty="0"/>
              <a:t>How many don’t know?</a:t>
            </a:r>
          </a:p>
          <a:p>
            <a:r>
              <a:rPr lang="en-US" dirty="0"/>
              <a:t>Who does know?</a:t>
            </a:r>
          </a:p>
          <a:p>
            <a:r>
              <a:rPr lang="en-US" dirty="0"/>
              <a:t>How many agree?</a:t>
            </a:r>
          </a:p>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70</a:t>
            </a:fld>
            <a:endParaRPr lang="en-US"/>
          </a:p>
        </p:txBody>
      </p:sp>
    </p:spTree>
    <p:extLst>
      <p:ext uri="{BB962C8B-B14F-4D97-AF65-F5344CB8AC3E}">
        <p14:creationId xmlns:p14="http://schemas.microsoft.com/office/powerpoint/2010/main" val="4107225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Pavement prevents stormwater from soaking in…it RUNS OFF</a:t>
            </a:r>
          </a:p>
        </p:txBody>
      </p:sp>
      <p:sp>
        <p:nvSpPr>
          <p:cNvPr id="4" name="Slide Number Placeholder 3"/>
          <p:cNvSpPr>
            <a:spLocks noGrp="1"/>
          </p:cNvSpPr>
          <p:nvPr>
            <p:ph type="sldNum" sz="quarter" idx="5"/>
          </p:nvPr>
        </p:nvSpPr>
        <p:spPr/>
        <p:txBody>
          <a:bodyPr/>
          <a:lstStyle/>
          <a:p>
            <a:fld id="{E3B36274-F2B9-4C45-BBB4-0EDF4CD651A7}" type="slidenum">
              <a:rPr lang="en-US" smtClean="0"/>
              <a:t>7</a:t>
            </a:fld>
            <a:endParaRPr lang="en-US"/>
          </a:p>
        </p:txBody>
      </p:sp>
    </p:spTree>
    <p:extLst>
      <p:ext uri="{BB962C8B-B14F-4D97-AF65-F5344CB8AC3E}">
        <p14:creationId xmlns:p14="http://schemas.microsoft.com/office/powerpoint/2010/main" val="32896647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US" smtClean="0"/>
              <a:t>71</a:t>
            </a:fld>
            <a:endParaRPr lang="en-US"/>
          </a:p>
        </p:txBody>
      </p:sp>
    </p:spTree>
    <p:extLst>
      <p:ext uri="{BB962C8B-B14F-4D97-AF65-F5344CB8AC3E}">
        <p14:creationId xmlns:p14="http://schemas.microsoft.com/office/powerpoint/2010/main" val="4289161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4684" y="4343400"/>
            <a:ext cx="5486400" cy="4114800"/>
          </a:xfrm>
        </p:spPr>
        <p:txBody>
          <a:bodyPr/>
          <a:lstStyle/>
          <a:p>
            <a:r>
              <a:rPr lang="en-US" dirty="0"/>
              <a:t>A study by NOAA suggests that storm events are intensifying.  While the region might still receive an average of 40 inches per year, more rain is occurring in heavy down pours. Stormwater cannot soak into the ground when it arrives too fast.  Think of a bathtub drain.  If the same volume of water is delivered to it in buckets instead of a trickle, the water cannot get into the drain.  So, in areas where there is no or limited stormwater storage…stormwater basins, wetlands, floodplains and similar… these intensified storms increase the amount of rainwater that runs off. </a:t>
            </a:r>
          </a:p>
        </p:txBody>
      </p:sp>
      <p:sp>
        <p:nvSpPr>
          <p:cNvPr id="4" name="Slide Number Placeholder 3"/>
          <p:cNvSpPr>
            <a:spLocks noGrp="1"/>
          </p:cNvSpPr>
          <p:nvPr>
            <p:ph type="sldNum" sz="quarter" idx="5"/>
          </p:nvPr>
        </p:nvSpPr>
        <p:spPr/>
        <p:txBody>
          <a:bodyPr/>
          <a:lstStyle/>
          <a:p>
            <a:fld id="{E3B36274-F2B9-4C45-BBB4-0EDF4CD651A7}" type="slidenum">
              <a:rPr lang="en-US" smtClean="0"/>
              <a:t>8</a:t>
            </a:fld>
            <a:endParaRPr lang="en-US"/>
          </a:p>
        </p:txBody>
      </p:sp>
    </p:spTree>
    <p:extLst>
      <p:ext uri="{BB962C8B-B14F-4D97-AF65-F5344CB8AC3E}">
        <p14:creationId xmlns:p14="http://schemas.microsoft.com/office/powerpoint/2010/main" val="3641185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on the slide water running over pavement moves faster than when it drains across grass or other vegetation.  It picks up more dirt, debris and other pollutants; gets hotter; and doesn’t soak into the ground.  That’s why the MS4 permit focuses on intensely developed areas. </a:t>
            </a:r>
          </a:p>
          <a:p>
            <a:endParaRPr lang="en-US" dirty="0"/>
          </a:p>
          <a:p>
            <a:r>
              <a:rPr lang="en-US" dirty="0"/>
              <a:t>When stormwater arrives at the stream, the water velocity or speed of runoff is faster than if it oozes out of the ground. The fast and concentrated water hits the stream banks like water from a firehose and causes the banks to erode and collapse.  The end result is more sediment. </a:t>
            </a:r>
          </a:p>
          <a:p>
            <a:endParaRPr lang="en-US" dirty="0"/>
          </a:p>
          <a:p>
            <a:r>
              <a:rPr lang="en-US" dirty="0"/>
              <a:t>Some sediment is necessary and healthy.  Too much of the fine sediment can coat and destroy aquatic habitat; Heavy coating of fine sediment kills the macroinvertebrates (or bugs, crustaceans and worms) which is the food supply for aquatic wildlife and so on, ultimately making the stream unhealthy. </a:t>
            </a:r>
          </a:p>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9</a:t>
            </a:fld>
            <a:endParaRPr lang="en-US"/>
          </a:p>
        </p:txBody>
      </p:sp>
    </p:spTree>
    <p:extLst>
      <p:ext uri="{BB962C8B-B14F-4D97-AF65-F5344CB8AC3E}">
        <p14:creationId xmlns:p14="http://schemas.microsoft.com/office/powerpoint/2010/main" val="42487241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371600"/>
            <a:ext cx="9144000" cy="3505200"/>
          </a:xfrm>
        </p:spPr>
        <p:txBody>
          <a:bodyPr>
            <a:noAutofit/>
          </a:bodyPr>
          <a:lstStyle>
            <a:lvl1pPr>
              <a:defRPr sz="7200"/>
            </a:lvl1pPr>
          </a:lstStyle>
          <a:p>
            <a:r>
              <a:rPr dirty="0"/>
              <a:t>Click to edit Master title style</a:t>
            </a:r>
          </a:p>
        </p:txBody>
      </p:sp>
      <p:sp>
        <p:nvSpPr>
          <p:cNvPr id="3" name="Subtitle 2"/>
          <p:cNvSpPr>
            <a:spLocks noGrp="1"/>
          </p:cNvSpPr>
          <p:nvPr>
            <p:ph type="subTitle" idx="1"/>
          </p:nvPr>
        </p:nvSpPr>
        <p:spPr>
          <a:xfrm>
            <a:off x="1522413" y="4953000"/>
            <a:ext cx="8229600" cy="10668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edit Master subtitle style</a:t>
            </a:r>
          </a:p>
        </p:txBody>
      </p:sp>
      <p:sp>
        <p:nvSpPr>
          <p:cNvPr id="4" name="Date Placeholder 3"/>
          <p:cNvSpPr>
            <a:spLocks noGrp="1"/>
          </p:cNvSpPr>
          <p:nvPr>
            <p:ph type="dt" sz="half" idx="10"/>
          </p:nvPr>
        </p:nvSpPr>
        <p:spPr/>
        <p:txBody>
          <a:bodyPr/>
          <a:lstStyle/>
          <a:p>
            <a:fld id="{83829175-527E-46A3-863C-1BB1F163B849}" type="datetimeFigureOut">
              <a:rPr lang="en-US"/>
              <a:t>9/11/2023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85686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2" y="533400"/>
            <a:ext cx="1371600" cy="5592764"/>
          </a:xfrm>
        </p:spPr>
        <p:txBody>
          <a:bodyPr vert="eaVert"/>
          <a:lstStyle>
            <a:lvl1pPr>
              <a:defRPr>
                <a:latin typeface="Arial" panose="020B0604020202020204" pitchFamily="34" charset="0"/>
                <a:cs typeface="Arial" panose="020B0604020202020204" pitchFamily="34" charset="0"/>
              </a:defRPr>
            </a:lvl1pPr>
          </a:lstStyle>
          <a:p>
            <a:r>
              <a:rPr dirty="0"/>
              <a:t>Click to edit Master title style</a:t>
            </a:r>
          </a:p>
        </p:txBody>
      </p:sp>
      <p:sp>
        <p:nvSpPr>
          <p:cNvPr id="3" name="Vertical Text Placeholder 2"/>
          <p:cNvSpPr>
            <a:spLocks noGrp="1"/>
          </p:cNvSpPr>
          <p:nvPr>
            <p:ph type="body" orient="vert" idx="1"/>
          </p:nvPr>
        </p:nvSpPr>
        <p:spPr>
          <a:xfrm>
            <a:off x="1522411" y="533400"/>
            <a:ext cx="8077201" cy="5592764"/>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vl6pPr>
              <a:defRPr>
                <a:latin typeface="Arial" panose="020B0604020202020204" pitchFamily="34" charset="0"/>
                <a:cs typeface="Arial" panose="020B0604020202020204" pitchFamily="34" charset="0"/>
              </a:defRPr>
            </a:lvl6pPr>
            <a:lvl7pPr>
              <a:defRPr>
                <a:latin typeface="Arial" panose="020B0604020202020204" pitchFamily="34" charset="0"/>
                <a:cs typeface="Arial" panose="020B0604020202020204" pitchFamily="34" charset="0"/>
              </a:defRPr>
            </a:lvl7pPr>
            <a:lvl8pPr>
              <a:defRPr>
                <a:latin typeface="Arial" panose="020B0604020202020204" pitchFamily="34" charset="0"/>
                <a:cs typeface="Arial" panose="020B0604020202020204" pitchFamily="34" charset="0"/>
              </a:defRPr>
            </a:lvl8pPr>
            <a:lvl9pPr>
              <a:defRPr>
                <a:latin typeface="Arial" panose="020B0604020202020204" pitchFamily="34" charset="0"/>
                <a:cs typeface="Arial" panose="020B0604020202020204" pitchFamily="34" charset="0"/>
              </a:defRPr>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a:p>
            <a:pPr lvl="5"/>
            <a:r>
              <a:rPr dirty="0"/>
              <a:t>Sixth level</a:t>
            </a:r>
          </a:p>
          <a:p>
            <a:pPr lvl="6"/>
            <a:r>
              <a:rPr dirty="0"/>
              <a:t>Seventh level</a:t>
            </a:r>
          </a:p>
          <a:p>
            <a:pPr lvl="7"/>
            <a:r>
              <a:rPr dirty="0"/>
              <a:t>Eighth level</a:t>
            </a:r>
          </a:p>
          <a:p>
            <a:pPr lvl="8"/>
            <a:r>
              <a:rPr dirty="0"/>
              <a:t>Ninth level</a:t>
            </a:r>
          </a:p>
        </p:txBody>
      </p:sp>
      <p:sp>
        <p:nvSpPr>
          <p:cNvPr id="4" name="Date Placeholder 3"/>
          <p:cNvSpPr>
            <a:spLocks noGrp="1"/>
          </p:cNvSpPr>
          <p:nvPr>
            <p:ph type="dt" sz="half" idx="10"/>
          </p:nvPr>
        </p:nvSpPr>
        <p:spPr/>
        <p:txBody>
          <a:bodyPr/>
          <a:lstStyle/>
          <a:p>
            <a:fld id="{83829175-527E-46A3-863C-1BB1F163B849}" type="datetimeFigureOut">
              <a:rPr lang="en-US"/>
              <a:t>9/11/2023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55018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8A32-6BB3-4196-9596-70A602F54761}"/>
              </a:ext>
            </a:extLst>
          </p:cNvPr>
          <p:cNvSpPr>
            <a:spLocks noGrp="1"/>
          </p:cNvSpPr>
          <p:nvPr>
            <p:ph type="title"/>
          </p:nvPr>
        </p:nvSpPr>
        <p:spPr>
          <a:xfrm>
            <a:off x="684036" y="524363"/>
            <a:ext cx="9601200" cy="1143000"/>
          </a:xfrm>
        </p:spPr>
        <p:txBody>
          <a:bodyPr anchor="t">
            <a:normAutofit/>
          </a:bodyPr>
          <a:lstStyle>
            <a:lvl1pPr>
              <a:defRPr sz="4000" b="1"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7FD3617E-4F5D-4AEF-8708-23D1FAAB4DFF}"/>
              </a:ext>
            </a:extLst>
          </p:cNvPr>
          <p:cNvSpPr>
            <a:spLocks noGrp="1"/>
          </p:cNvSpPr>
          <p:nvPr>
            <p:ph type="dt" sz="half" idx="10"/>
          </p:nvPr>
        </p:nvSpPr>
        <p:spPr>
          <a:xfrm>
            <a:off x="837982" y="6356351"/>
            <a:ext cx="2742486" cy="365125"/>
          </a:xfrm>
          <a:prstGeom prst="rect">
            <a:avLst/>
          </a:prstGeom>
        </p:spPr>
        <p:txBody>
          <a:bodyPr/>
          <a:lstStyle/>
          <a:p>
            <a:fld id="{37DF273F-746E-4658-9EB6-B1CA51B1337C}" type="datetimeFigureOut">
              <a:rPr lang="en-US" smtClean="0"/>
              <a:t>9/11/2023</a:t>
            </a:fld>
            <a:endParaRPr lang="en-US" dirty="0"/>
          </a:p>
        </p:txBody>
      </p:sp>
      <p:sp>
        <p:nvSpPr>
          <p:cNvPr id="4" name="Footer Placeholder 3">
            <a:extLst>
              <a:ext uri="{FF2B5EF4-FFF2-40B4-BE49-F238E27FC236}">
                <a16:creationId xmlns:a16="http://schemas.microsoft.com/office/drawing/2014/main" id="{6EA3FCF3-B6B8-4DE8-803C-497E576DF2B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6E66E4A-46A5-4088-A76D-92A299E5DAC1}"/>
              </a:ext>
            </a:extLst>
          </p:cNvPr>
          <p:cNvSpPr>
            <a:spLocks noGrp="1"/>
          </p:cNvSpPr>
          <p:nvPr>
            <p:ph type="sldNum" sz="quarter" idx="12"/>
          </p:nvPr>
        </p:nvSpPr>
        <p:spPr/>
        <p:txBody>
          <a:bodyPr/>
          <a:lstStyle/>
          <a:p>
            <a:fld id="{2AB898D3-3A58-49DB-B1A7-8BFFE9D349D2}" type="slidenum">
              <a:rPr lang="en-US" smtClean="0"/>
              <a:t>‹#›</a:t>
            </a:fld>
            <a:endParaRPr lang="en-US" dirty="0"/>
          </a:p>
        </p:txBody>
      </p:sp>
      <p:sp>
        <p:nvSpPr>
          <p:cNvPr id="7" name="Content Placeholder 6">
            <a:extLst>
              <a:ext uri="{FF2B5EF4-FFF2-40B4-BE49-F238E27FC236}">
                <a16:creationId xmlns:a16="http://schemas.microsoft.com/office/drawing/2014/main" id="{74422887-CFB1-42D9-9293-5A958785FC94}"/>
              </a:ext>
            </a:extLst>
          </p:cNvPr>
          <p:cNvSpPr>
            <a:spLocks noGrp="1"/>
          </p:cNvSpPr>
          <p:nvPr>
            <p:ph sz="quarter" idx="13"/>
          </p:nvPr>
        </p:nvSpPr>
        <p:spPr>
          <a:xfrm>
            <a:off x="684036" y="1746738"/>
            <a:ext cx="10666808" cy="4450862"/>
          </a:xfrm>
        </p:spPr>
        <p:txBody>
          <a:bodyPr>
            <a:normAutofit/>
          </a:bodyPr>
          <a:lstStyle>
            <a:lvl1pPr>
              <a:spcAft>
                <a:spcPts val="600"/>
              </a:spcAft>
              <a:defRPr sz="2400" baseline="0">
                <a:latin typeface="Arial" panose="020B0604020202020204" pitchFamily="34" charset="0"/>
                <a:cs typeface="Arial" panose="020B0604020202020204" pitchFamily="34" charset="0"/>
              </a:defRPr>
            </a:lvl1pPr>
            <a:lvl2pPr>
              <a:spcAft>
                <a:spcPts val="600"/>
              </a:spcAft>
              <a:defRPr sz="2000" baseline="0">
                <a:latin typeface="Arial" panose="020B0604020202020204" pitchFamily="34" charset="0"/>
                <a:cs typeface="Arial" panose="020B0604020202020204" pitchFamily="34" charset="0"/>
              </a:defRPr>
            </a:lvl2pPr>
            <a:lvl3pPr>
              <a:spcAft>
                <a:spcPts val="600"/>
              </a:spcAft>
              <a:defRPr sz="1800" baseline="0">
                <a:latin typeface="Arial" panose="020B0604020202020204" pitchFamily="34" charset="0"/>
                <a:cs typeface="Arial" panose="020B0604020202020204" pitchFamily="34" charset="0"/>
              </a:defRPr>
            </a:lvl3pPr>
            <a:lvl4pPr marL="1198563" indent="-284163">
              <a:spcAft>
                <a:spcPts val="600"/>
              </a:spcAft>
              <a:defRPr sz="1600" i="1" baseline="0">
                <a:latin typeface="Arial" panose="020B0604020202020204" pitchFamily="34" charset="0"/>
                <a:ea typeface="Roboto Light" panose="02000000000000000000" pitchFamily="2" charset="0"/>
                <a:cs typeface="Arial" panose="020B0604020202020204" pitchFamily="34" charset="0"/>
              </a:defRPr>
            </a:lvl4pPr>
            <a:lvl5pPr marL="1598613" indent="-338138">
              <a:spcAft>
                <a:spcPts val="600"/>
              </a:spcAft>
              <a:defRPr sz="1600" i="1" baseline="0">
                <a:latin typeface="Arial" panose="020B0604020202020204" pitchFamily="34" charset="0"/>
                <a:ea typeface="Roboto Light" panose="02000000000000000000" pitchFamily="2"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7941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8A32-6BB3-4196-9596-70A602F54761}"/>
              </a:ext>
            </a:extLst>
          </p:cNvPr>
          <p:cNvSpPr>
            <a:spLocks noGrp="1"/>
          </p:cNvSpPr>
          <p:nvPr>
            <p:ph type="title"/>
          </p:nvPr>
        </p:nvSpPr>
        <p:spPr>
          <a:xfrm>
            <a:off x="684035" y="476672"/>
            <a:ext cx="9601200" cy="1143000"/>
          </a:xfrm>
        </p:spPr>
        <p:txBody>
          <a:bodyPr anchor="t"/>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7FD3617E-4F5D-4AEF-8708-23D1FAAB4DFF}"/>
              </a:ext>
            </a:extLst>
          </p:cNvPr>
          <p:cNvSpPr>
            <a:spLocks noGrp="1"/>
          </p:cNvSpPr>
          <p:nvPr>
            <p:ph type="dt" sz="half" idx="10"/>
          </p:nvPr>
        </p:nvSpPr>
        <p:spPr/>
        <p:txBody>
          <a:bodyPr/>
          <a:lstStyle/>
          <a:p>
            <a:fld id="{37DF273F-746E-4658-9EB6-B1CA51B1337C}" type="datetimeFigureOut">
              <a:rPr lang="en-US" smtClean="0"/>
              <a:t>9/11/2023</a:t>
            </a:fld>
            <a:endParaRPr lang="en-US" dirty="0"/>
          </a:p>
        </p:txBody>
      </p:sp>
      <p:sp>
        <p:nvSpPr>
          <p:cNvPr id="4" name="Footer Placeholder 3">
            <a:extLst>
              <a:ext uri="{FF2B5EF4-FFF2-40B4-BE49-F238E27FC236}">
                <a16:creationId xmlns:a16="http://schemas.microsoft.com/office/drawing/2014/main" id="{6EA3FCF3-B6B8-4DE8-803C-497E576DF2B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6E66E4A-46A5-4088-A76D-92A299E5DAC1}"/>
              </a:ext>
            </a:extLst>
          </p:cNvPr>
          <p:cNvSpPr>
            <a:spLocks noGrp="1"/>
          </p:cNvSpPr>
          <p:nvPr>
            <p:ph type="sldNum" sz="quarter" idx="12"/>
          </p:nvPr>
        </p:nvSpPr>
        <p:spPr/>
        <p:txBody>
          <a:bodyPr/>
          <a:lstStyle/>
          <a:p>
            <a:fld id="{2AB898D3-3A58-49DB-B1A7-8BFFE9D349D2}" type="slidenum">
              <a:rPr lang="en-US" smtClean="0"/>
              <a:t>‹#›</a:t>
            </a:fld>
            <a:endParaRPr lang="en-US" dirty="0"/>
          </a:p>
        </p:txBody>
      </p:sp>
      <p:sp>
        <p:nvSpPr>
          <p:cNvPr id="7" name="Content Placeholder 6">
            <a:extLst>
              <a:ext uri="{FF2B5EF4-FFF2-40B4-BE49-F238E27FC236}">
                <a16:creationId xmlns:a16="http://schemas.microsoft.com/office/drawing/2014/main" id="{74422887-CFB1-42D9-9293-5A958785FC94}"/>
              </a:ext>
            </a:extLst>
          </p:cNvPr>
          <p:cNvSpPr>
            <a:spLocks noGrp="1"/>
          </p:cNvSpPr>
          <p:nvPr>
            <p:ph sz="quarter" idx="13"/>
          </p:nvPr>
        </p:nvSpPr>
        <p:spPr>
          <a:xfrm>
            <a:off x="684035" y="1746738"/>
            <a:ext cx="5256431" cy="4450862"/>
          </a:xfrm>
        </p:spPr>
        <p:txBody>
          <a:bodyPr/>
          <a:lstStyle>
            <a:lvl1pPr>
              <a:spcAft>
                <a:spcPts val="600"/>
              </a:spcAft>
              <a:defRPr/>
            </a:lvl1pPr>
            <a:lvl2pPr>
              <a:spcAft>
                <a:spcPts val="600"/>
              </a:spcAft>
              <a:defRPr/>
            </a:lvl2pPr>
            <a:lvl3pPr>
              <a:spcAft>
                <a:spcPts val="600"/>
              </a:spcAft>
              <a:defRPr/>
            </a:lvl3pPr>
            <a:lvl4pPr marL="1198203" indent="-284078">
              <a:spcAft>
                <a:spcPts val="600"/>
              </a:spcAft>
              <a:defRPr sz="1999" i="1">
                <a:latin typeface="+mn-lt"/>
                <a:ea typeface="Roboto Light" panose="02000000000000000000" pitchFamily="2" charset="0"/>
              </a:defRPr>
            </a:lvl4pPr>
            <a:lvl5pPr marL="1598133" indent="-338037">
              <a:spcAft>
                <a:spcPts val="600"/>
              </a:spcAft>
              <a:defRPr i="1">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6">
            <a:extLst>
              <a:ext uri="{FF2B5EF4-FFF2-40B4-BE49-F238E27FC236}">
                <a16:creationId xmlns:a16="http://schemas.microsoft.com/office/drawing/2014/main" id="{74422887-CFB1-42D9-9293-5A958785FC94}"/>
              </a:ext>
            </a:extLst>
          </p:cNvPr>
          <p:cNvSpPr>
            <a:spLocks noGrp="1"/>
          </p:cNvSpPr>
          <p:nvPr>
            <p:ph sz="quarter" idx="14" hasCustomPrompt="1"/>
          </p:nvPr>
        </p:nvSpPr>
        <p:spPr>
          <a:xfrm>
            <a:off x="6092967" y="1735852"/>
            <a:ext cx="5256431" cy="4450862"/>
          </a:xfrm>
        </p:spPr>
        <p:txBody>
          <a:bodyPr/>
          <a:lstStyle>
            <a:lvl1pPr>
              <a:spcAft>
                <a:spcPts val="600"/>
              </a:spcAft>
              <a:defRPr/>
            </a:lvl1pPr>
            <a:lvl2pPr>
              <a:spcAft>
                <a:spcPts val="600"/>
              </a:spcAft>
              <a:defRPr/>
            </a:lvl2pPr>
            <a:lvl3pPr>
              <a:spcAft>
                <a:spcPts val="600"/>
              </a:spcAft>
              <a:defRPr/>
            </a:lvl3pPr>
            <a:lvl4pPr marL="1198203" indent="-284078">
              <a:spcAft>
                <a:spcPts val="600"/>
              </a:spcAft>
              <a:defRPr sz="1999" i="1">
                <a:latin typeface="+mn-lt"/>
                <a:ea typeface="Roboto Light" panose="02000000000000000000" pitchFamily="2" charset="0"/>
              </a:defRPr>
            </a:lvl4pPr>
            <a:lvl5pPr marL="1598133" indent="-338037">
              <a:spcAft>
                <a:spcPts val="600"/>
              </a:spcAft>
              <a:defRPr i="1">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0362535"/>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4000" b="1">
                <a:latin typeface="Arial" panose="020B0604020202020204" pitchFamily="34" charset="0"/>
                <a:cs typeface="Arial" panose="020B0604020202020204" pitchFamily="34" charset="0"/>
              </a:defRPr>
            </a:lvl1pPr>
          </a:lstStyle>
          <a:p>
            <a:r>
              <a:rPr dirty="0"/>
              <a:t>Click to edit Master title style</a:t>
            </a:r>
          </a:p>
        </p:txBody>
      </p:sp>
      <p:sp>
        <p:nvSpPr>
          <p:cNvPr id="3" name="Content Placeholder 2"/>
          <p:cNvSpPr>
            <a:spLocks noGrp="1"/>
          </p:cNvSpPr>
          <p:nvPr>
            <p:ph idx="1"/>
          </p:nvPr>
        </p:nvSpPr>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baseline="0">
                <a:latin typeface="Arial" panose="020B0604020202020204" pitchFamily="34" charset="0"/>
                <a:cs typeface="Arial" panose="020B0604020202020204" pitchFamily="34" charset="0"/>
              </a:defRPr>
            </a:lvl6pPr>
            <a:lvl7pPr>
              <a:defRPr sz="1600" baseline="0">
                <a:latin typeface="Arial" panose="020B0604020202020204" pitchFamily="34" charset="0"/>
                <a:cs typeface="Arial" panose="020B0604020202020204" pitchFamily="34" charset="0"/>
              </a:defRPr>
            </a:lvl7pPr>
            <a:lvl8pPr>
              <a:defRPr sz="1600" baseline="0">
                <a:latin typeface="Arial" panose="020B0604020202020204" pitchFamily="34" charset="0"/>
                <a:cs typeface="Arial" panose="020B0604020202020204" pitchFamily="34" charset="0"/>
              </a:defRPr>
            </a:lvl8pPr>
            <a:lvl9pPr>
              <a:defRPr sz="1600" baseline="0">
                <a:latin typeface="Arial" panose="020B0604020202020204" pitchFamily="34" charset="0"/>
                <a:cs typeface="Arial" panose="020B0604020202020204" pitchFamily="34" charset="0"/>
              </a:defRPr>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a:p>
            <a:pPr lvl="5"/>
            <a:r>
              <a:rPr dirty="0"/>
              <a:t>Sixth level</a:t>
            </a:r>
          </a:p>
          <a:p>
            <a:pPr lvl="6"/>
            <a:r>
              <a:rPr dirty="0"/>
              <a:t>Seventh level</a:t>
            </a:r>
          </a:p>
          <a:p>
            <a:pPr lvl="7"/>
            <a:r>
              <a:rPr dirty="0"/>
              <a:t>Eighth level</a:t>
            </a:r>
          </a:p>
          <a:p>
            <a:pPr lvl="8"/>
            <a:r>
              <a:rPr dirty="0"/>
              <a:t>Ninth level</a:t>
            </a:r>
          </a:p>
        </p:txBody>
      </p:sp>
      <p:sp>
        <p:nvSpPr>
          <p:cNvPr id="4" name="Date Placeholder 3"/>
          <p:cNvSpPr>
            <a:spLocks noGrp="1"/>
          </p:cNvSpPr>
          <p:nvPr>
            <p:ph type="dt" sz="half" idx="10"/>
          </p:nvPr>
        </p:nvSpPr>
        <p:spPr/>
        <p:txBody>
          <a:bodyPr/>
          <a:lstStyle/>
          <a:p>
            <a:fld id="{83829175-527E-46A3-863C-1BB1F163B849}" type="datetimeFigureOut">
              <a:rPr lang="en-US"/>
              <a:t>9/11/2023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pic>
        <p:nvPicPr>
          <p:cNvPr id="10" name="Picture 9">
            <a:extLst>
              <a:ext uri="{FF2B5EF4-FFF2-40B4-BE49-F238E27FC236}">
                <a16:creationId xmlns:a16="http://schemas.microsoft.com/office/drawing/2014/main" id="{E1549645-F1F0-4D07-822B-89D68D49C9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95012" y="6309320"/>
            <a:ext cx="598932" cy="457200"/>
          </a:xfrm>
          <a:prstGeom prst="rect">
            <a:avLst/>
          </a:prstGeom>
        </p:spPr>
      </p:pic>
    </p:spTree>
    <p:extLst>
      <p:ext uri="{BB962C8B-B14F-4D97-AF65-F5344CB8AC3E}">
        <p14:creationId xmlns:p14="http://schemas.microsoft.com/office/powerpoint/2010/main" val="129945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auto">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2414" y="2514601"/>
            <a:ext cx="9144000" cy="2819400"/>
          </a:xfrm>
        </p:spPr>
        <p:txBody>
          <a:bodyPr anchor="b">
            <a:noAutofit/>
          </a:bodyPr>
          <a:lstStyle>
            <a:lvl1pPr algn="l">
              <a:defRPr sz="6600" b="0" i="0" cap="none" baseline="0"/>
            </a:lvl1pPr>
          </a:lstStyle>
          <a:p>
            <a:r>
              <a:t>Click to edit Master title style</a:t>
            </a:r>
          </a:p>
        </p:txBody>
      </p:sp>
      <p:sp>
        <p:nvSpPr>
          <p:cNvPr id="3" name="Text Placeholder 2"/>
          <p:cNvSpPr>
            <a:spLocks noGrp="1"/>
          </p:cNvSpPr>
          <p:nvPr>
            <p:ph type="body" idx="1"/>
          </p:nvPr>
        </p:nvSpPr>
        <p:spPr>
          <a:xfrm>
            <a:off x="1522413" y="990600"/>
            <a:ext cx="8229600"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83829175-527E-46A3-863C-1BB1F163B849}" type="datetimeFigureOut">
              <a:rPr lang="en-US"/>
              <a:t>9/11/2023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606994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p:spPr>
        <p:txBody>
          <a:bodyPr anchor="t">
            <a:normAutofit/>
          </a:bodyPr>
          <a:lstStyle>
            <a:lvl1pPr>
              <a:defRPr sz="4000" b="1">
                <a:latin typeface="Arial" panose="020B0604020202020204" pitchFamily="34" charset="0"/>
                <a:cs typeface="Arial" panose="020B0604020202020204" pitchFamily="34" charset="0"/>
              </a:defRPr>
            </a:lvl1pPr>
          </a:lstStyle>
          <a:p>
            <a:r>
              <a:rPr dirty="0"/>
              <a:t>Click to edit Master title style</a:t>
            </a:r>
          </a:p>
        </p:txBody>
      </p:sp>
      <p:sp>
        <p:nvSpPr>
          <p:cNvPr id="3" name="Content Placeholder 2"/>
          <p:cNvSpPr>
            <a:spLocks noGrp="1"/>
          </p:cNvSpPr>
          <p:nvPr>
            <p:ph sz="half" idx="1"/>
          </p:nvPr>
        </p:nvSpPr>
        <p:spPr>
          <a:xfrm>
            <a:off x="1522414" y="1828800"/>
            <a:ext cx="4645152" cy="4191000"/>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atin typeface="Arial" panose="020B0604020202020204" pitchFamily="34" charset="0"/>
                <a:cs typeface="Arial" panose="020B0604020202020204" pitchFamily="34" charset="0"/>
              </a:defRPr>
            </a:lvl6pPr>
            <a:lvl7pPr>
              <a:defRPr sz="1600">
                <a:latin typeface="Arial" panose="020B0604020202020204" pitchFamily="34" charset="0"/>
                <a:cs typeface="Arial" panose="020B0604020202020204" pitchFamily="34" charset="0"/>
              </a:defRPr>
            </a:lvl7pPr>
            <a:lvl8pPr>
              <a:defRPr sz="1600">
                <a:latin typeface="Arial" panose="020B0604020202020204" pitchFamily="34" charset="0"/>
                <a:cs typeface="Arial" panose="020B0604020202020204" pitchFamily="34" charset="0"/>
              </a:defRPr>
            </a:lvl8pPr>
            <a:lvl9pPr>
              <a:defRPr sz="1600">
                <a:latin typeface="Arial" panose="020B0604020202020204" pitchFamily="34" charset="0"/>
                <a:cs typeface="Arial" panose="020B0604020202020204" pitchFamily="34" charset="0"/>
              </a:defRPr>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a:p>
            <a:pPr lvl="5"/>
            <a:r>
              <a:rPr dirty="0"/>
              <a:t>Sixth level</a:t>
            </a:r>
          </a:p>
          <a:p>
            <a:pPr lvl="6"/>
            <a:r>
              <a:rPr dirty="0"/>
              <a:t>Seventh level</a:t>
            </a:r>
          </a:p>
          <a:p>
            <a:pPr lvl="7"/>
            <a:r>
              <a:rPr dirty="0"/>
              <a:t>Eighth level</a:t>
            </a:r>
          </a:p>
          <a:p>
            <a:pPr lvl="8"/>
            <a:r>
              <a:rPr dirty="0"/>
              <a:t>Ninth level</a:t>
            </a:r>
          </a:p>
        </p:txBody>
      </p:sp>
      <p:sp>
        <p:nvSpPr>
          <p:cNvPr id="4" name="Content Placeholder 3"/>
          <p:cNvSpPr>
            <a:spLocks noGrp="1"/>
          </p:cNvSpPr>
          <p:nvPr>
            <p:ph sz="half" idx="2"/>
          </p:nvPr>
        </p:nvSpPr>
        <p:spPr>
          <a:xfrm>
            <a:off x="6475412" y="1828800"/>
            <a:ext cx="4648201" cy="4191000"/>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atin typeface="Arial" panose="020B0604020202020204" pitchFamily="34" charset="0"/>
                <a:cs typeface="Arial" panose="020B0604020202020204" pitchFamily="34" charset="0"/>
              </a:defRPr>
            </a:lvl6pPr>
            <a:lvl7pPr>
              <a:defRPr sz="1600">
                <a:latin typeface="Arial" panose="020B0604020202020204" pitchFamily="34" charset="0"/>
                <a:cs typeface="Arial" panose="020B0604020202020204" pitchFamily="34" charset="0"/>
              </a:defRPr>
            </a:lvl7pPr>
            <a:lvl8pPr>
              <a:defRPr sz="1600">
                <a:latin typeface="Arial" panose="020B0604020202020204" pitchFamily="34" charset="0"/>
                <a:cs typeface="Arial" panose="020B0604020202020204" pitchFamily="34" charset="0"/>
              </a:defRPr>
            </a:lvl8pPr>
            <a:lvl9pPr>
              <a:defRPr sz="1600">
                <a:latin typeface="Arial" panose="020B0604020202020204" pitchFamily="34" charset="0"/>
                <a:cs typeface="Arial" panose="020B0604020202020204" pitchFamily="34" charset="0"/>
              </a:defRPr>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a:p>
            <a:pPr lvl="5"/>
            <a:r>
              <a:rPr dirty="0"/>
              <a:t>Sixth level</a:t>
            </a:r>
          </a:p>
          <a:p>
            <a:pPr lvl="6"/>
            <a:r>
              <a:rPr dirty="0"/>
              <a:t>Seventh level</a:t>
            </a:r>
          </a:p>
          <a:p>
            <a:pPr lvl="7"/>
            <a:r>
              <a:rPr dirty="0"/>
              <a:t>Eighth level</a:t>
            </a:r>
          </a:p>
          <a:p>
            <a:pPr lvl="8"/>
            <a:r>
              <a:rPr dirty="0"/>
              <a:t>Ninth level</a:t>
            </a:r>
          </a:p>
        </p:txBody>
      </p:sp>
      <p:sp>
        <p:nvSpPr>
          <p:cNvPr id="5" name="Date Placeholder 4"/>
          <p:cNvSpPr>
            <a:spLocks noGrp="1"/>
          </p:cNvSpPr>
          <p:nvPr>
            <p:ph type="dt" sz="half" idx="10"/>
          </p:nvPr>
        </p:nvSpPr>
        <p:spPr/>
        <p:txBody>
          <a:bodyPr/>
          <a:lstStyle/>
          <a:p>
            <a:fld id="{83829175-527E-46A3-863C-1BB1F163B849}" type="datetimeFigureOut">
              <a:rPr lang="en-US"/>
              <a:t>9/11/2023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576970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4000" b="1">
                <a:latin typeface="Arial" panose="020B0604020202020204" pitchFamily="34" charset="0"/>
                <a:cs typeface="Arial" panose="020B0604020202020204" pitchFamily="34" charset="0"/>
              </a:defRPr>
            </a:lvl1pPr>
          </a:lstStyle>
          <a:p>
            <a:r>
              <a:rPr dirty="0"/>
              <a:t>Click to edit Master title style</a:t>
            </a:r>
          </a:p>
        </p:txBody>
      </p:sp>
      <p:sp>
        <p:nvSpPr>
          <p:cNvPr id="3" name="Date Placeholder 2"/>
          <p:cNvSpPr>
            <a:spLocks noGrp="1"/>
          </p:cNvSpPr>
          <p:nvPr>
            <p:ph type="dt" sz="half" idx="10"/>
          </p:nvPr>
        </p:nvSpPr>
        <p:spPr/>
        <p:txBody>
          <a:bodyPr/>
          <a:lstStyle/>
          <a:p>
            <a:fld id="{83829175-527E-46A3-863C-1BB1F163B849}" type="datetimeFigureOut">
              <a:rPr lang="en-US"/>
              <a:t>9/11/2023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455701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bwMode="auto">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29175-527E-46A3-863C-1BB1F163B849}" type="datetimeFigureOut">
              <a:rPr lang="en-US"/>
              <a:t>9/11/2023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3952017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bwMode="auto">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613" y="2590800"/>
            <a:ext cx="3276599" cy="1924050"/>
          </a:xfrm>
        </p:spPr>
        <p:txBody>
          <a:bodyPr anchor="b">
            <a:normAutofit/>
          </a:bodyPr>
          <a:lstStyle>
            <a:lvl1pPr algn="l">
              <a:defRPr sz="3200" b="0">
                <a:latin typeface="Arial" panose="020B0604020202020204" pitchFamily="34" charset="0"/>
                <a:cs typeface="Arial" panose="020B0604020202020204" pitchFamily="34" charset="0"/>
              </a:defRPr>
            </a:lvl1pPr>
          </a:lstStyle>
          <a:p>
            <a:r>
              <a:rPr dirty="0"/>
              <a:t>Click to edit Master title style</a:t>
            </a:r>
          </a:p>
        </p:txBody>
      </p:sp>
      <p:sp>
        <p:nvSpPr>
          <p:cNvPr id="3" name="Content Placeholder 2"/>
          <p:cNvSpPr>
            <a:spLocks noGrp="1"/>
          </p:cNvSpPr>
          <p:nvPr>
            <p:ph idx="1"/>
          </p:nvPr>
        </p:nvSpPr>
        <p:spPr>
          <a:xfrm>
            <a:off x="5180012" y="838200"/>
            <a:ext cx="6172201" cy="5181600"/>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400">
                <a:latin typeface="Arial" panose="020B0604020202020204" pitchFamily="34" charset="0"/>
                <a:cs typeface="Arial" panose="020B0604020202020204" pitchFamily="34" charset="0"/>
              </a:defRPr>
            </a:lvl6pPr>
            <a:lvl7pPr>
              <a:defRPr sz="1400">
                <a:latin typeface="Arial" panose="020B0604020202020204" pitchFamily="34" charset="0"/>
                <a:cs typeface="Arial" panose="020B0604020202020204" pitchFamily="34" charset="0"/>
              </a:defRPr>
            </a:lvl7pPr>
            <a:lvl8pPr>
              <a:defRPr sz="1400">
                <a:latin typeface="Arial" panose="020B0604020202020204" pitchFamily="34" charset="0"/>
                <a:cs typeface="Arial" panose="020B0604020202020204" pitchFamily="34" charset="0"/>
              </a:defRPr>
            </a:lvl8pPr>
            <a:lvl9pPr>
              <a:defRPr sz="1400">
                <a:latin typeface="Arial" panose="020B0604020202020204" pitchFamily="34" charset="0"/>
                <a:cs typeface="Arial" panose="020B0604020202020204" pitchFamily="34" charset="0"/>
              </a:defRPr>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a:p>
            <a:pPr lvl="5"/>
            <a:r>
              <a:rPr dirty="0"/>
              <a:t>Sixth level</a:t>
            </a:r>
          </a:p>
          <a:p>
            <a:pPr lvl="6"/>
            <a:r>
              <a:rPr dirty="0"/>
              <a:t>Seventh level</a:t>
            </a:r>
          </a:p>
          <a:p>
            <a:pPr lvl="7"/>
            <a:r>
              <a:rPr dirty="0"/>
              <a:t>Eighth level</a:t>
            </a:r>
          </a:p>
          <a:p>
            <a:pPr lvl="8"/>
            <a:r>
              <a:rPr dirty="0"/>
              <a:t>Ninth level</a:t>
            </a:r>
          </a:p>
        </p:txBody>
      </p:sp>
      <p:sp>
        <p:nvSpPr>
          <p:cNvPr id="4" name="Text Placeholder 3"/>
          <p:cNvSpPr>
            <a:spLocks noGrp="1"/>
          </p:cNvSpPr>
          <p:nvPr>
            <p:ph type="body" sz="half" idx="2"/>
          </p:nvPr>
        </p:nvSpPr>
        <p:spPr>
          <a:xfrm>
            <a:off x="836613" y="4648200"/>
            <a:ext cx="3276599" cy="1371600"/>
          </a:xfrm>
        </p:spPr>
        <p:txBody>
          <a:bodyPr>
            <a:normAutofit/>
          </a:bodyPr>
          <a:lstStyle>
            <a:lvl1pPr marL="0" indent="0">
              <a:spcBef>
                <a:spcPts val="600"/>
              </a:spcBef>
              <a:buNone/>
              <a:defRPr sz="16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edit Master text styles</a:t>
            </a:r>
          </a:p>
        </p:txBody>
      </p:sp>
      <p:sp>
        <p:nvSpPr>
          <p:cNvPr id="8" name="Date Placeholder 7"/>
          <p:cNvSpPr>
            <a:spLocks noGrp="1"/>
          </p:cNvSpPr>
          <p:nvPr>
            <p:ph type="dt" sz="half" idx="10"/>
          </p:nvPr>
        </p:nvSpPr>
        <p:spPr/>
        <p:txBody>
          <a:bodyPr/>
          <a:lstStyle/>
          <a:p>
            <a:fld id="{83829175-527E-46A3-863C-1BB1F163B849}" type="datetimeFigureOut">
              <a:rPr lang="en-US"/>
              <a:pPr/>
              <a:t>9/11/2023</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E5137D0E-4A4F-4307-8994-C1891D747D59}" type="slidenum">
              <a:rPr/>
              <a:pPr/>
              <a:t>‹#›</a:t>
            </a:fld>
            <a:endParaRPr/>
          </a:p>
        </p:txBody>
      </p:sp>
    </p:spTree>
    <p:extLst>
      <p:ext uri="{BB962C8B-B14F-4D97-AF65-F5344CB8AC3E}">
        <p14:creationId xmlns:p14="http://schemas.microsoft.com/office/powerpoint/2010/main" val="201828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bwMode="auto">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3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6613" y="2590800"/>
            <a:ext cx="3276599" cy="1924050"/>
          </a:xfrm>
        </p:spPr>
        <p:txBody>
          <a:bodyPr anchor="b">
            <a:normAutofit/>
          </a:bodyPr>
          <a:lstStyle>
            <a:lvl1pPr algn="l">
              <a:defRPr sz="3200" b="0">
                <a:latin typeface="Arial" panose="020B0604020202020204" pitchFamily="34" charset="0"/>
                <a:cs typeface="Arial" panose="020B0604020202020204" pitchFamily="34" charset="0"/>
              </a:defRPr>
            </a:lvl1pPr>
          </a:lstStyle>
          <a:p>
            <a:r>
              <a:rPr dirty="0"/>
              <a:t>Click to edit Master title style</a:t>
            </a:r>
          </a:p>
        </p:txBody>
      </p:sp>
      <p:sp>
        <p:nvSpPr>
          <p:cNvPr id="3" name="Picture Placeholder 2"/>
          <p:cNvSpPr>
            <a:spLocks noGrp="1"/>
          </p:cNvSpPr>
          <p:nvPr>
            <p:ph type="pic" idx="1"/>
          </p:nvPr>
        </p:nvSpPr>
        <p:spPr>
          <a:xfrm>
            <a:off x="5484812" y="836610"/>
            <a:ext cx="5867401" cy="518319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836613" y="4648200"/>
            <a:ext cx="3276599" cy="1371600"/>
          </a:xfrm>
        </p:spPr>
        <p:txBody>
          <a:bodyPr>
            <a:normAutofit/>
          </a:bodyPr>
          <a:lstStyle>
            <a:lvl1pPr marL="0" indent="0">
              <a:spcBef>
                <a:spcPts val="600"/>
              </a:spcBef>
              <a:buNone/>
              <a:defRPr sz="16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edit Master text styles</a:t>
            </a:r>
          </a:p>
        </p:txBody>
      </p:sp>
    </p:spTree>
    <p:extLst>
      <p:ext uri="{BB962C8B-B14F-4D97-AF65-F5344CB8AC3E}">
        <p14:creationId xmlns:p14="http://schemas.microsoft.com/office/powerpoint/2010/main" val="2244693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atin typeface="Arial" panose="020B0604020202020204" pitchFamily="34" charset="0"/>
                <a:cs typeface="Arial" panose="020B0604020202020204" pitchFamily="34" charset="0"/>
              </a:defRPr>
            </a:lvl1pPr>
          </a:lstStyle>
          <a:p>
            <a:r>
              <a:rPr dirty="0"/>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vl6pPr>
              <a:defRPr baseline="0">
                <a:latin typeface="Arial" panose="020B0604020202020204" pitchFamily="34" charset="0"/>
                <a:cs typeface="Arial" panose="020B0604020202020204" pitchFamily="34" charset="0"/>
              </a:defRPr>
            </a:lvl6pPr>
            <a:lvl7pPr>
              <a:defRPr baseline="0">
                <a:latin typeface="Arial" panose="020B0604020202020204" pitchFamily="34" charset="0"/>
                <a:cs typeface="Arial" panose="020B0604020202020204" pitchFamily="34" charset="0"/>
              </a:defRPr>
            </a:lvl7pPr>
            <a:lvl8pPr>
              <a:defRPr baseline="0">
                <a:latin typeface="Arial" panose="020B0604020202020204" pitchFamily="34" charset="0"/>
                <a:cs typeface="Arial" panose="020B0604020202020204" pitchFamily="34" charset="0"/>
              </a:defRPr>
            </a:lvl8pPr>
            <a:lvl9pPr>
              <a:defRPr baseline="0">
                <a:latin typeface="Arial" panose="020B0604020202020204" pitchFamily="34" charset="0"/>
                <a:cs typeface="Arial" panose="020B0604020202020204" pitchFamily="34" charset="0"/>
              </a:defRPr>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a:p>
            <a:pPr lvl="5"/>
            <a:r>
              <a:rPr dirty="0"/>
              <a:t>Sixth level</a:t>
            </a:r>
          </a:p>
          <a:p>
            <a:pPr lvl="6"/>
            <a:r>
              <a:rPr dirty="0"/>
              <a:t>Seventh level</a:t>
            </a:r>
          </a:p>
          <a:p>
            <a:pPr lvl="7"/>
            <a:r>
              <a:rPr dirty="0"/>
              <a:t>Eighth level</a:t>
            </a:r>
          </a:p>
          <a:p>
            <a:pPr lvl="8"/>
            <a:r>
              <a:rPr dirty="0"/>
              <a:t>Ninth level</a:t>
            </a:r>
          </a:p>
        </p:txBody>
      </p:sp>
      <p:sp>
        <p:nvSpPr>
          <p:cNvPr id="4" name="Date Placeholder 3"/>
          <p:cNvSpPr>
            <a:spLocks noGrp="1"/>
          </p:cNvSpPr>
          <p:nvPr>
            <p:ph type="dt" sz="half" idx="10"/>
          </p:nvPr>
        </p:nvSpPr>
        <p:spPr/>
        <p:txBody>
          <a:bodyPr/>
          <a:lstStyle/>
          <a:p>
            <a:fld id="{83829175-527E-46A3-863C-1BB1F163B849}" type="datetimeFigureOut">
              <a:rPr lang="en-US"/>
              <a:t>9/11/2023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8422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4">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r>
              <a:t>Click to edit Master title style</a:t>
            </a:r>
          </a:p>
        </p:txBody>
      </p:sp>
      <p:sp>
        <p:nvSpPr>
          <p:cNvPr id="3" name="Text Placeholder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a:r>
              <a:t>Click to edit Master text styles</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
        <p:nvSpPr>
          <p:cNvPr id="4" name="Date Placeholder 3"/>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000">
                <a:solidFill>
                  <a:schemeClr val="tx1"/>
                </a:solidFill>
              </a:defRPr>
            </a:lvl1pPr>
          </a:lstStyle>
          <a:p>
            <a:fld id="{83829175-527E-46A3-863C-1BB1F163B849}" type="datetimeFigureOut">
              <a:rPr lang="en-US"/>
              <a:pPr/>
              <a:t>9/11/2023</a:t>
            </a:fld>
            <a:endParaRPr/>
          </a:p>
        </p:txBody>
      </p:sp>
      <p:sp>
        <p:nvSpPr>
          <p:cNvPr id="5" name="Footer Placeholder 4"/>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000">
                <a:solidFill>
                  <a:schemeClr val="tx1"/>
                </a:solidFill>
              </a:defRPr>
            </a:lvl1pPr>
          </a:lstStyle>
          <a:p>
            <a:fld id="{E5137D0E-4A4F-4307-8994-C1891D747D59}" type="slidenum">
              <a:rPr/>
              <a:pPr/>
              <a:t>‹#›</a:t>
            </a:fld>
            <a:endParaRPr/>
          </a:p>
        </p:txBody>
      </p:sp>
      <p:pic>
        <p:nvPicPr>
          <p:cNvPr id="7" name="Picture 6">
            <a:extLst>
              <a:ext uri="{FF2B5EF4-FFF2-40B4-BE49-F238E27FC236}">
                <a16:creationId xmlns:a16="http://schemas.microsoft.com/office/drawing/2014/main" id="{A0056A1A-A58A-4343-AD6E-979D47CB70C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495012" y="6309320"/>
            <a:ext cx="598932" cy="457200"/>
          </a:xfrm>
          <a:prstGeom prst="rect">
            <a:avLst/>
          </a:prstGeom>
        </p:spPr>
      </p:pic>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70.png"/><Relationship Id="rId4" Type="http://schemas.openxmlformats.org/officeDocument/2006/relationships/customXml" Target="../ink/ink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46.jpeg"/><Relationship Id="rId5" Type="http://schemas.openxmlformats.org/officeDocument/2006/relationships/image" Target="../media/image45.jpe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56.jp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58.jp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www.bluewaterbaltimore.org/the-waterkeeper/programs/stormwater-pollution/" TargetMode="External"/><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6.png"/><Relationship Id="rId7" Type="http://schemas.openxmlformats.org/officeDocument/2006/relationships/diagramColors" Target="../diagrams/colors2.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79.jpeg"/></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82.jpe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85.jpe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11.xml"/><Relationship Id="rId5" Type="http://schemas.openxmlformats.org/officeDocument/2006/relationships/image" Target="../media/image90.png"/><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9.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1.png"/><Relationship Id="rId7" Type="http://schemas.openxmlformats.org/officeDocument/2006/relationships/diagramColors" Target="../diagrams/colors4.xml"/><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8212" y="1143000"/>
            <a:ext cx="5715000" cy="3505200"/>
          </a:xfrm>
        </p:spPr>
        <p:txBody>
          <a:bodyPr/>
          <a:lstStyle/>
          <a:p>
            <a:r>
              <a:rPr lang="en-US" dirty="0"/>
              <a:t>Middlesex Township</a:t>
            </a:r>
          </a:p>
        </p:txBody>
      </p:sp>
      <p:sp>
        <p:nvSpPr>
          <p:cNvPr id="3" name="Subtitle 2"/>
          <p:cNvSpPr>
            <a:spLocks noGrp="1"/>
          </p:cNvSpPr>
          <p:nvPr>
            <p:ph type="subTitle" idx="1"/>
          </p:nvPr>
        </p:nvSpPr>
        <p:spPr>
          <a:xfrm>
            <a:off x="6239061" y="4648200"/>
            <a:ext cx="4176464" cy="1066800"/>
          </a:xfrm>
        </p:spPr>
        <p:txBody>
          <a:bodyPr/>
          <a:lstStyle/>
          <a:p>
            <a:r>
              <a:rPr lang="en-US" dirty="0">
                <a:solidFill>
                  <a:schemeClr val="tx1">
                    <a:lumMod val="50000"/>
                  </a:schemeClr>
                </a:solidFill>
              </a:rPr>
              <a:t>MS4 Permit Lunch &amp; Learn</a:t>
            </a:r>
          </a:p>
          <a:p>
            <a:r>
              <a:rPr lang="en-US" dirty="0">
                <a:solidFill>
                  <a:schemeClr val="tx1">
                    <a:lumMod val="50000"/>
                  </a:schemeClr>
                </a:solidFill>
              </a:rPr>
              <a:t>November 12, 2019</a:t>
            </a:r>
          </a:p>
        </p:txBody>
      </p:sp>
      <p:pic>
        <p:nvPicPr>
          <p:cNvPr id="1027" name="Picture 3" descr="W:\Projects\2015 Projects and Proposals\R15-0426.001_Middlesex_MS4-Year1\01-MCMs\MCM#1\JPM\middlesexlogowhite2.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07213" y="458378"/>
            <a:ext cx="1440160" cy="19130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6"/>
          <p:cNvPicPr>
            <a:picLocks noChangeAspect="1"/>
          </p:cNvPicPr>
          <p:nvPr/>
        </p:nvPicPr>
        <p:blipFill rotWithShape="1">
          <a:blip r:embed="rId4" cstate="screen">
            <a:extLst>
              <a:ext uri="{28A0092B-C50C-407E-A947-70E740481C1C}">
                <a14:useLocalDpi xmlns:a14="http://schemas.microsoft.com/office/drawing/2010/main"/>
              </a:ext>
            </a:extLst>
          </a:blip>
          <a:srcRect t="-219"/>
          <a:stretch/>
        </p:blipFill>
        <p:spPr>
          <a:xfrm>
            <a:off x="-26268" y="1"/>
            <a:ext cx="6572250" cy="6885384"/>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p:spPr>
      </p:pic>
    </p:spTree>
    <p:extLst>
      <p:ext uri="{BB962C8B-B14F-4D97-AF65-F5344CB8AC3E}">
        <p14:creationId xmlns:p14="http://schemas.microsoft.com/office/powerpoint/2010/main" val="456561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56" y="368660"/>
            <a:ext cx="9601200" cy="1143000"/>
          </a:xfrm>
        </p:spPr>
        <p:txBody>
          <a:bodyPr>
            <a:normAutofit/>
          </a:bodyPr>
          <a:lstStyle/>
          <a:p>
            <a:r>
              <a:rPr lang="en-US" sz="3900" dirty="0">
                <a:latin typeface="Arial" panose="020B0604020202020204" pitchFamily="34" charset="0"/>
                <a:cs typeface="Arial" panose="020B0604020202020204" pitchFamily="34" charset="0"/>
              </a:rPr>
              <a:t>Where does Stormwater Runoff Go?</a:t>
            </a:r>
          </a:p>
        </p:txBody>
      </p:sp>
      <p:sp>
        <p:nvSpPr>
          <p:cNvPr id="3" name="Content Placeholder 2"/>
          <p:cNvSpPr>
            <a:spLocks noGrp="1"/>
          </p:cNvSpPr>
          <p:nvPr>
            <p:ph sz="quarter" idx="4294967295"/>
          </p:nvPr>
        </p:nvSpPr>
        <p:spPr>
          <a:xfrm>
            <a:off x="447887" y="1203325"/>
            <a:ext cx="6215063" cy="4451350"/>
          </a:xfrm>
        </p:spPr>
        <p:txBody>
          <a:bodyPr>
            <a:normAutofit fontScale="92500"/>
          </a:bodyPr>
          <a:lstStyle/>
          <a:p>
            <a:r>
              <a:rPr lang="en-US" sz="2400" dirty="0"/>
              <a:t>Stormwater runoff travels over the ground, and pavement </a:t>
            </a:r>
          </a:p>
          <a:p>
            <a:r>
              <a:rPr lang="en-US" sz="2400" dirty="0"/>
              <a:t>And through stormwater systems</a:t>
            </a:r>
          </a:p>
          <a:p>
            <a:pPr lvl="1"/>
            <a:r>
              <a:rPr lang="en-US" sz="2200" dirty="0"/>
              <a:t>pipes, gutters, swales, and ditches</a:t>
            </a:r>
          </a:p>
          <a:p>
            <a:r>
              <a:rPr lang="en-US" sz="2400" dirty="0"/>
              <a:t>Transporting pollution</a:t>
            </a:r>
            <a:endParaRPr lang="en-US" sz="4000" b="1" cap="small" dirty="0"/>
          </a:p>
          <a:p>
            <a:pPr marL="0" indent="0">
              <a:buNone/>
            </a:pPr>
            <a:endParaRPr lang="en-US" sz="4000" b="1" cap="small" dirty="0"/>
          </a:p>
          <a:p>
            <a:pPr marL="0" indent="0">
              <a:buNone/>
            </a:pPr>
            <a:r>
              <a:rPr lang="en-US" sz="3600" b="1" cap="small" dirty="0"/>
              <a:t>Discharges to:</a:t>
            </a:r>
          </a:p>
          <a:p>
            <a:pPr marL="0" indent="0">
              <a:buNone/>
            </a:pPr>
            <a:r>
              <a:rPr lang="en-US" sz="4000" b="1" cap="small" dirty="0"/>
              <a:t>Streams Rivers and Lakes</a:t>
            </a:r>
          </a:p>
        </p:txBody>
      </p:sp>
      <p:pic>
        <p:nvPicPr>
          <p:cNvPr id="1026"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6921081" y="1208108"/>
            <a:ext cx="4964531" cy="49658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7008574" y="6201888"/>
            <a:ext cx="5009607" cy="215444"/>
          </a:xfrm>
          <a:prstGeom prst="rect">
            <a:avLst/>
          </a:prstGeom>
          <a:noFill/>
        </p:spPr>
        <p:txBody>
          <a:bodyPr wrap="square" rtlCol="0">
            <a:spAutoFit/>
          </a:bodyPr>
          <a:lstStyle/>
          <a:p>
            <a:pPr algn="ctr"/>
            <a:r>
              <a:rPr lang="en-US" sz="800" dirty="0"/>
              <a:t>http://www.bunnellcity.us/infr-sw.aspx</a:t>
            </a:r>
          </a:p>
        </p:txBody>
      </p:sp>
    </p:spTree>
    <p:extLst>
      <p:ext uri="{BB962C8B-B14F-4D97-AF65-F5344CB8AC3E}">
        <p14:creationId xmlns:p14="http://schemas.microsoft.com/office/powerpoint/2010/main" val="1523259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E:\2014 Green Landscaping DRAFT\Nonpoint-source-pollution_0316.jpg">
            <a:extLst>
              <a:ext uri="{FF2B5EF4-FFF2-40B4-BE49-F238E27FC236}">
                <a16:creationId xmlns:a16="http://schemas.microsoft.com/office/drawing/2014/main" id="{7026F7FE-E869-488D-B8B7-76D7074A38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60816" y="1592796"/>
            <a:ext cx="5730240" cy="4297680"/>
          </a:xfrm>
          <a:prstGeom prst="rect">
            <a:avLst/>
          </a:prstGeom>
          <a:noFill/>
          <a:ln w="9525">
            <a:solidFill>
              <a:schemeClr val="tx1"/>
            </a:solidFill>
          </a:ln>
          <a:effectLst>
            <a:outerShdw blurRad="50800" dist="38100" dir="8100000" algn="tr" rotWithShape="0">
              <a:prstClr val="black">
                <a:alpha val="40000"/>
              </a:prstClr>
            </a:outerShdw>
          </a:effectLst>
        </p:spPr>
      </p:pic>
      <p:pic>
        <p:nvPicPr>
          <p:cNvPr id="21508" name="Picture 2" descr="E:\2014 Green Landscaping DRAFT\img_1722.jpg">
            <a:extLst>
              <a:ext uri="{FF2B5EF4-FFF2-40B4-BE49-F238E27FC236}">
                <a16:creationId xmlns:a16="http://schemas.microsoft.com/office/drawing/2014/main" id="{6992F5B2-F378-4334-9FE2-78EBFFE0EB5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768" y="1592796"/>
            <a:ext cx="5730240" cy="4297680"/>
          </a:xfrm>
          <a:prstGeom prst="rect">
            <a:avLst/>
          </a:prstGeom>
          <a:noFill/>
          <a:ln w="9525">
            <a:solidFill>
              <a:srgbClr val="000000"/>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509" name="Rectangle 2">
            <a:extLst>
              <a:ext uri="{FF2B5EF4-FFF2-40B4-BE49-F238E27FC236}">
                <a16:creationId xmlns:a16="http://schemas.microsoft.com/office/drawing/2014/main" id="{87E123C7-E291-45C0-8DED-47809B2E71B3}"/>
              </a:ext>
            </a:extLst>
          </p:cNvPr>
          <p:cNvSpPr>
            <a:spLocks noChangeArrowheads="1"/>
          </p:cNvSpPr>
          <p:nvPr/>
        </p:nvSpPr>
        <p:spPr bwMode="auto">
          <a:xfrm>
            <a:off x="1827212" y="381000"/>
            <a:ext cx="4191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har char="•"/>
              <a:defRPr sz="3200" b="1">
                <a:solidFill>
                  <a:srgbClr val="B7CCB7"/>
                </a:solidFill>
                <a:latin typeface="Arial" panose="020B0604020202020204" pitchFamily="34" charset="0"/>
              </a:defRPr>
            </a:lvl1pPr>
            <a:lvl2pPr marL="742950" indent="-285750" eaLnBrk="0" hangingPunct="0">
              <a:spcBef>
                <a:spcPct val="20000"/>
              </a:spcBef>
              <a:buChar char="–"/>
              <a:defRPr sz="2800" b="1">
                <a:solidFill>
                  <a:srgbClr val="B7CCB7"/>
                </a:solidFill>
                <a:latin typeface="Arial" panose="020B0604020202020204" pitchFamily="34" charset="0"/>
              </a:defRPr>
            </a:lvl2pPr>
            <a:lvl3pPr marL="1143000" indent="-228600" eaLnBrk="0" hangingPunct="0">
              <a:spcBef>
                <a:spcPct val="20000"/>
              </a:spcBef>
              <a:buChar char="•"/>
              <a:defRPr sz="2400" b="1">
                <a:solidFill>
                  <a:srgbClr val="B7CCB7"/>
                </a:solidFill>
                <a:latin typeface="Arial" panose="020B0604020202020204" pitchFamily="34" charset="0"/>
              </a:defRPr>
            </a:lvl3pPr>
            <a:lvl4pPr marL="1600200" indent="-228600" eaLnBrk="0" hangingPunct="0">
              <a:spcBef>
                <a:spcPct val="20000"/>
              </a:spcBef>
              <a:buChar char="–"/>
              <a:defRPr sz="2000" b="1">
                <a:solidFill>
                  <a:srgbClr val="B7CCB7"/>
                </a:solidFill>
                <a:latin typeface="Arial" panose="020B0604020202020204" pitchFamily="34" charset="0"/>
              </a:defRPr>
            </a:lvl4pPr>
            <a:lvl5pPr marL="2057400" indent="-228600" eaLnBrk="0" hangingPunct="0">
              <a:spcBef>
                <a:spcPct val="20000"/>
              </a:spcBef>
              <a:buChar char="»"/>
              <a:defRPr sz="2000" b="1">
                <a:solidFill>
                  <a:srgbClr val="B7CCB7"/>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B7CCB7"/>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B7CCB7"/>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B7CCB7"/>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B7CCB7"/>
                </a:solidFill>
                <a:latin typeface="Arial" panose="020B0604020202020204" pitchFamily="34" charset="0"/>
              </a:defRPr>
            </a:lvl9pPr>
          </a:lstStyle>
          <a:p>
            <a:pPr algn="ctr" eaLnBrk="1" hangingPunct="1">
              <a:lnSpc>
                <a:spcPct val="110000"/>
              </a:lnSpc>
              <a:buClr>
                <a:schemeClr val="tx2"/>
              </a:buClr>
              <a:buSzPct val="90000"/>
              <a:buFont typeface="Wingdings" panose="05000000000000000000" pitchFamily="2" charset="2"/>
              <a:buNone/>
            </a:pPr>
            <a:r>
              <a:rPr lang="en-US" altLang="en-US" sz="2800">
                <a:solidFill>
                  <a:schemeClr val="bg1"/>
                </a:solidFill>
                <a:latin typeface="Century Gothic" panose="020B0502020202020204" pitchFamily="34" charset="0"/>
              </a:rPr>
              <a:t>Trash and pollutants</a:t>
            </a:r>
          </a:p>
          <a:p>
            <a:pPr algn="ctr" eaLnBrk="1" hangingPunct="1">
              <a:lnSpc>
                <a:spcPct val="110000"/>
              </a:lnSpc>
              <a:buClr>
                <a:schemeClr val="tx2"/>
              </a:buClr>
              <a:buSzPct val="90000"/>
              <a:buFont typeface="Wingdings" panose="05000000000000000000" pitchFamily="2" charset="2"/>
              <a:buNone/>
            </a:pPr>
            <a:r>
              <a:rPr lang="en-US" altLang="en-US" sz="2800">
                <a:solidFill>
                  <a:schemeClr val="bg1"/>
                </a:solidFill>
                <a:latin typeface="Century Gothic" panose="020B0502020202020204" pitchFamily="34" charset="0"/>
              </a:rPr>
              <a:t>in runoff</a:t>
            </a:r>
          </a:p>
        </p:txBody>
      </p:sp>
      <p:sp>
        <p:nvSpPr>
          <p:cNvPr id="5" name="Title 4">
            <a:extLst>
              <a:ext uri="{FF2B5EF4-FFF2-40B4-BE49-F238E27FC236}">
                <a16:creationId xmlns:a16="http://schemas.microsoft.com/office/drawing/2014/main" id="{4ABB0ABC-E66A-4EBE-A3CF-7E4994C9855F}"/>
              </a:ext>
            </a:extLst>
          </p:cNvPr>
          <p:cNvSpPr>
            <a:spLocks noGrp="1"/>
          </p:cNvSpPr>
          <p:nvPr>
            <p:ph type="title"/>
          </p:nvPr>
        </p:nvSpPr>
        <p:spPr/>
        <p:txBody>
          <a:bodyPr/>
          <a:lstStyle/>
          <a:p>
            <a:r>
              <a:rPr lang="en-US" dirty="0"/>
              <a:t>Runoff Transports Pollution</a:t>
            </a:r>
          </a:p>
        </p:txBody>
      </p:sp>
      <p:sp>
        <p:nvSpPr>
          <p:cNvPr id="8" name="TextBox 7">
            <a:extLst>
              <a:ext uri="{FF2B5EF4-FFF2-40B4-BE49-F238E27FC236}">
                <a16:creationId xmlns:a16="http://schemas.microsoft.com/office/drawing/2014/main" id="{0FAEA22D-5B82-46E9-AE79-FA7B53D5C9CA}"/>
              </a:ext>
            </a:extLst>
          </p:cNvPr>
          <p:cNvSpPr txBox="1"/>
          <p:nvPr/>
        </p:nvSpPr>
        <p:spPr>
          <a:xfrm>
            <a:off x="450928" y="1750367"/>
            <a:ext cx="1818928" cy="461665"/>
          </a:xfrm>
          <a:prstGeom prst="rect">
            <a:avLst/>
          </a:prstGeom>
          <a:solidFill>
            <a:schemeClr val="bg1"/>
          </a:solidFill>
          <a:ln>
            <a:solidFill>
              <a:schemeClr val="tx1"/>
            </a:solidFill>
          </a:ln>
        </p:spPr>
        <p:txBody>
          <a:bodyPr wrap="square" rtlCol="0">
            <a:spAutoFit/>
          </a:bodyPr>
          <a:lstStyle/>
          <a:p>
            <a:r>
              <a:rPr lang="en-US" sz="2400" dirty="0">
                <a:latin typeface="Arial" panose="020B0604020202020204" pitchFamily="34" charset="0"/>
                <a:cs typeface="Arial" panose="020B0604020202020204" pitchFamily="34" charset="0"/>
              </a:rPr>
              <a:t>Trash/Litter</a:t>
            </a:r>
          </a:p>
        </p:txBody>
      </p:sp>
      <p:sp>
        <p:nvSpPr>
          <p:cNvPr id="11" name="TextBox 10">
            <a:extLst>
              <a:ext uri="{FF2B5EF4-FFF2-40B4-BE49-F238E27FC236}">
                <a16:creationId xmlns:a16="http://schemas.microsoft.com/office/drawing/2014/main" id="{9633EA5E-FBF4-445E-9104-A0E4DB1E0B21}"/>
              </a:ext>
            </a:extLst>
          </p:cNvPr>
          <p:cNvSpPr txBox="1"/>
          <p:nvPr/>
        </p:nvSpPr>
        <p:spPr>
          <a:xfrm>
            <a:off x="9645989" y="1684773"/>
            <a:ext cx="2088232" cy="830997"/>
          </a:xfrm>
          <a:prstGeom prst="rect">
            <a:avLst/>
          </a:prstGeom>
          <a:solidFill>
            <a:schemeClr val="bg1"/>
          </a:solidFill>
          <a:ln>
            <a:solidFill>
              <a:schemeClr val="tx1"/>
            </a:solidFill>
          </a:ln>
        </p:spPr>
        <p:txBody>
          <a:bodyPr wrap="square" rtlCol="0">
            <a:spAutoFit/>
          </a:bodyPr>
          <a:lstStyle/>
          <a:p>
            <a:r>
              <a:rPr lang="en-US" sz="2400" dirty="0">
                <a:latin typeface="Arial" panose="020B0604020202020204" pitchFamily="34" charset="0"/>
                <a:cs typeface="Arial" panose="020B0604020202020204" pitchFamily="34" charset="0"/>
              </a:rPr>
              <a:t>Automotive Fluids like Oil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3" name="Picture 3" descr="E:\Stormwater.jpg">
            <a:extLst>
              <a:ext uri="{FF2B5EF4-FFF2-40B4-BE49-F238E27FC236}">
                <a16:creationId xmlns:a16="http://schemas.microsoft.com/office/drawing/2014/main" id="{9B1DB3AF-C833-40D7-921D-7F812A825B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7948" y="495300"/>
            <a:ext cx="8686800" cy="5867400"/>
          </a:xfrm>
          <a:prstGeom prst="rect">
            <a:avLst/>
          </a:prstGeom>
          <a:noFill/>
          <a:ln>
            <a:solidFill>
              <a:schemeClr val="tx1"/>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931C3BA3-629D-4B87-89AC-7E75838342CB}"/>
              </a:ext>
            </a:extLst>
          </p:cNvPr>
          <p:cNvSpPr>
            <a:spLocks noChangeArrowheads="1"/>
          </p:cNvSpPr>
          <p:nvPr/>
        </p:nvSpPr>
        <p:spPr bwMode="auto">
          <a:xfrm>
            <a:off x="513792" y="296652"/>
            <a:ext cx="5867400" cy="914400"/>
          </a:xfrm>
          <a:prstGeom prst="rect">
            <a:avLst/>
          </a:prstGeom>
          <a:solidFill>
            <a:schemeClr val="tx1">
              <a:lumMod val="65000"/>
              <a:lumOff val="35000"/>
            </a:schemeClr>
          </a:solidFill>
          <a:ln w="1270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r>
              <a:rPr lang="en-US" sz="2400" dirty="0">
                <a:solidFill>
                  <a:srgbClr val="FFFFFF"/>
                </a:solidFill>
                <a:latin typeface="Arial" panose="020B0604020202020204" pitchFamily="34" charset="0"/>
                <a:cs typeface="Arial" panose="020B0604020202020204" pitchFamily="34" charset="0"/>
              </a:rPr>
              <a:t>Sediment, pollutants and trash are </a:t>
            </a:r>
          </a:p>
          <a:p>
            <a:pPr eaLnBrk="0" hangingPunct="0">
              <a:defRPr/>
            </a:pPr>
            <a:r>
              <a:rPr lang="en-US" sz="2400" dirty="0">
                <a:solidFill>
                  <a:srgbClr val="FFFFFF"/>
                </a:solidFill>
                <a:latin typeface="Arial" panose="020B0604020202020204" pitchFamily="34" charset="0"/>
                <a:cs typeface="Arial" panose="020B0604020202020204" pitchFamily="34" charset="0"/>
              </a:rPr>
              <a:t>discharged from impervious surfaces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FF62-E01B-4E0A-9B9F-141F75FC0658}"/>
              </a:ext>
            </a:extLst>
          </p:cNvPr>
          <p:cNvSpPr>
            <a:spLocks noGrp="1"/>
          </p:cNvSpPr>
          <p:nvPr>
            <p:ph type="title"/>
          </p:nvPr>
        </p:nvSpPr>
        <p:spPr/>
        <p:txBody>
          <a:bodyPr/>
          <a:lstStyle/>
          <a:p>
            <a:r>
              <a:rPr lang="en-US" dirty="0"/>
              <a:t>MS4 Permit</a:t>
            </a:r>
          </a:p>
        </p:txBody>
      </p:sp>
      <p:sp>
        <p:nvSpPr>
          <p:cNvPr id="3" name="Text Placeholder 2">
            <a:extLst>
              <a:ext uri="{FF2B5EF4-FFF2-40B4-BE49-F238E27FC236}">
                <a16:creationId xmlns:a16="http://schemas.microsoft.com/office/drawing/2014/main" id="{798B2E45-B89A-4227-A453-D6E31FC7427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00362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60000"/>
            <a:lum/>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9157" y="1556792"/>
            <a:ext cx="4590510" cy="1143000"/>
          </a:xfrm>
        </p:spPr>
        <p:txBody>
          <a:bodyPr>
            <a:noAutofit/>
          </a:bodyPr>
          <a:lstStyle/>
          <a:p>
            <a:r>
              <a:rPr lang="en-US" sz="4800" cap="all" dirty="0">
                <a:ln w="9000" cmpd="sng">
                  <a:solidFill>
                    <a:schemeClr val="tx1"/>
                  </a:solidFill>
                  <a:prstDash val="solid"/>
                </a:ln>
                <a:gradFill>
                  <a:gsLst>
                    <a:gs pos="0">
                      <a:schemeClr val="bg1"/>
                    </a:gs>
                    <a:gs pos="39000">
                      <a:schemeClr val="accent1">
                        <a:lumMod val="40000"/>
                        <a:lumOff val="60000"/>
                      </a:schemeClr>
                    </a:gs>
                    <a:gs pos="100000">
                      <a:schemeClr val="tx2">
                        <a:lumMod val="60000"/>
                        <a:lumOff val="40000"/>
                      </a:schemeClr>
                    </a:gs>
                  </a:gsLst>
                  <a:lin ang="5400000"/>
                </a:gradFill>
                <a:effectLst>
                  <a:reflection blurRad="38100" stA="38000" endPos="51000" dist="29997" dir="5400000" sy="-100000" algn="bl" rotWithShape="0"/>
                </a:effectLst>
                <a:ea typeface="+mn-ea"/>
              </a:rPr>
              <a:t>What is MS4?</a:t>
            </a:r>
          </a:p>
        </p:txBody>
      </p:sp>
      <p:sp>
        <p:nvSpPr>
          <p:cNvPr id="3" name="Content Placeholder 2"/>
          <p:cNvSpPr>
            <a:spLocks noGrp="1"/>
          </p:cNvSpPr>
          <p:nvPr>
            <p:ph sz="half" idx="1"/>
          </p:nvPr>
        </p:nvSpPr>
        <p:spPr>
          <a:xfrm>
            <a:off x="-2044" y="2888940"/>
            <a:ext cx="12188825" cy="3643672"/>
          </a:xfrm>
        </p:spPr>
        <p:txBody>
          <a:bodyPr>
            <a:normAutofit/>
          </a:bodyPr>
          <a:lstStyle/>
          <a:p>
            <a:pPr marL="0" indent="0" algn="ctr">
              <a:spcAft>
                <a:spcPts val="600"/>
              </a:spcAft>
              <a:buNone/>
            </a:pPr>
            <a:r>
              <a:rPr lang="en-US" sz="8000" b="1" cap="all" dirty="0">
                <a:ln w="9000" cmpd="sng">
                  <a:solidFill>
                    <a:schemeClr val="tx1"/>
                  </a:solidFill>
                  <a:prstDash val="solid"/>
                </a:ln>
                <a:gradFill>
                  <a:gsLst>
                    <a:gs pos="0">
                      <a:schemeClr val="bg1"/>
                    </a:gs>
                    <a:gs pos="39000">
                      <a:schemeClr val="accent1">
                        <a:lumMod val="40000"/>
                        <a:lumOff val="60000"/>
                      </a:schemeClr>
                    </a:gs>
                    <a:gs pos="100000">
                      <a:schemeClr val="tx2">
                        <a:lumMod val="60000"/>
                        <a:lumOff val="40000"/>
                      </a:schemeClr>
                    </a:gs>
                  </a:gsLst>
                  <a:lin ang="5400000"/>
                </a:gradFill>
                <a:effectLst>
                  <a:reflection blurRad="38100" stA="38000" endPos="51000" dist="29997" dir="5400000" sy="-100000" algn="bl" rotWithShape="0"/>
                </a:effectLst>
              </a:rPr>
              <a:t>M</a:t>
            </a:r>
            <a:r>
              <a:rPr lang="en-US" sz="6600" dirty="0">
                <a:effectLst>
                  <a:reflection blurRad="38100" stA="38000" endPos="51000" dist="29997" dir="5400000" sy="-100000" algn="bl" rotWithShape="0"/>
                </a:effectLst>
                <a:latin typeface="Arial" panose="020B0604020202020204" pitchFamily="34" charset="0"/>
                <a:cs typeface="Arial" panose="020B0604020202020204" pitchFamily="34" charset="0"/>
              </a:rPr>
              <a:t>unicipal</a:t>
            </a:r>
          </a:p>
          <a:p>
            <a:pPr marL="0" indent="0" algn="ctr">
              <a:buNone/>
            </a:pPr>
            <a:r>
              <a:rPr lang="en-US" sz="8000" b="1" cap="all" dirty="0">
                <a:ln w="9000" cmpd="sng">
                  <a:solidFill>
                    <a:schemeClr val="tx1"/>
                  </a:solidFill>
                  <a:prstDash val="solid"/>
                </a:ln>
                <a:gradFill>
                  <a:gsLst>
                    <a:gs pos="0">
                      <a:schemeClr val="bg1"/>
                    </a:gs>
                    <a:gs pos="39000">
                      <a:schemeClr val="accent1">
                        <a:lumMod val="40000"/>
                        <a:lumOff val="60000"/>
                      </a:schemeClr>
                    </a:gs>
                    <a:gs pos="100000">
                      <a:schemeClr val="tx2">
                        <a:lumMod val="60000"/>
                        <a:lumOff val="40000"/>
                      </a:schemeClr>
                    </a:gs>
                  </a:gsLst>
                  <a:lin ang="5400000"/>
                </a:gradFill>
                <a:effectLst>
                  <a:reflection blurRad="38100" stA="38000" endPos="51000" dist="29997" dir="5400000" sy="-100000" algn="bl" rotWithShape="0"/>
                </a:effectLst>
              </a:rPr>
              <a:t>S</a:t>
            </a:r>
            <a:r>
              <a:rPr lang="en-US" sz="6600" dirty="0">
                <a:effectLst>
                  <a:reflection blurRad="38100" stA="38000" endPos="51000" dist="29997" dir="5400000" sy="-100000" algn="bl" rotWithShape="0"/>
                </a:effectLst>
                <a:latin typeface="Arial" panose="020B0604020202020204" pitchFamily="34" charset="0"/>
                <a:cs typeface="Arial" panose="020B0604020202020204" pitchFamily="34" charset="0"/>
              </a:rPr>
              <a:t>eparate </a:t>
            </a:r>
            <a:r>
              <a:rPr lang="en-US" sz="8000" b="1" cap="all" dirty="0">
                <a:ln w="9000" cmpd="sng">
                  <a:solidFill>
                    <a:schemeClr val="tx1"/>
                  </a:solidFill>
                  <a:prstDash val="solid"/>
                </a:ln>
                <a:gradFill>
                  <a:gsLst>
                    <a:gs pos="0">
                      <a:schemeClr val="bg1"/>
                    </a:gs>
                    <a:gs pos="39000">
                      <a:schemeClr val="accent1">
                        <a:lumMod val="40000"/>
                        <a:lumOff val="60000"/>
                      </a:schemeClr>
                    </a:gs>
                    <a:gs pos="100000">
                      <a:schemeClr val="tx2">
                        <a:lumMod val="60000"/>
                        <a:lumOff val="40000"/>
                      </a:schemeClr>
                    </a:gs>
                  </a:gsLst>
                  <a:lin ang="5400000"/>
                </a:gradFill>
                <a:effectLst>
                  <a:reflection blurRad="38100" stA="38000" endPos="51000" dist="29997" dir="5400000" sy="-100000" algn="bl" rotWithShape="0"/>
                </a:effectLst>
              </a:rPr>
              <a:t>S</a:t>
            </a:r>
            <a:r>
              <a:rPr lang="en-US" sz="6600" dirty="0">
                <a:effectLst>
                  <a:reflection blurRad="38100" stA="38000" endPos="51000" dist="29997" dir="5400000" sy="-100000" algn="bl" rotWithShape="0"/>
                </a:effectLst>
                <a:latin typeface="Arial" panose="020B0604020202020204" pitchFamily="34" charset="0"/>
                <a:cs typeface="Arial" panose="020B0604020202020204" pitchFamily="34" charset="0"/>
              </a:rPr>
              <a:t>torm </a:t>
            </a:r>
            <a:r>
              <a:rPr lang="en-US" sz="8000" b="1" cap="all" dirty="0">
                <a:ln w="9000" cmpd="sng">
                  <a:solidFill>
                    <a:schemeClr val="tx1"/>
                  </a:solidFill>
                  <a:prstDash val="solid"/>
                </a:ln>
                <a:gradFill>
                  <a:gsLst>
                    <a:gs pos="0">
                      <a:schemeClr val="bg1"/>
                    </a:gs>
                    <a:gs pos="39000">
                      <a:schemeClr val="accent1">
                        <a:lumMod val="40000"/>
                        <a:lumOff val="60000"/>
                      </a:schemeClr>
                    </a:gs>
                    <a:gs pos="100000">
                      <a:schemeClr val="tx2">
                        <a:lumMod val="60000"/>
                        <a:lumOff val="40000"/>
                      </a:schemeClr>
                    </a:gs>
                  </a:gsLst>
                  <a:lin ang="5400000"/>
                </a:gradFill>
                <a:effectLst>
                  <a:reflection blurRad="38100" stA="38000" endPos="51000" dist="29997" dir="5400000" sy="-100000" algn="bl" rotWithShape="0"/>
                </a:effectLst>
              </a:rPr>
              <a:t>S</a:t>
            </a:r>
            <a:r>
              <a:rPr lang="en-US" sz="6600" dirty="0">
                <a:effectLst>
                  <a:reflection blurRad="38100" stA="38000" endPos="51000" dist="29997" dir="5400000" sy="-100000" algn="bl" rotWithShape="0"/>
                </a:effectLst>
                <a:latin typeface="Arial" panose="020B0604020202020204" pitchFamily="34" charset="0"/>
                <a:cs typeface="Arial" panose="020B0604020202020204" pitchFamily="34" charset="0"/>
              </a:rPr>
              <a:t>ewer </a:t>
            </a:r>
            <a:r>
              <a:rPr lang="en-US" sz="8000" b="1" cap="all" dirty="0">
                <a:ln w="9000" cmpd="sng">
                  <a:solidFill>
                    <a:schemeClr val="tx1"/>
                  </a:solidFill>
                  <a:prstDash val="solid"/>
                </a:ln>
                <a:gradFill>
                  <a:gsLst>
                    <a:gs pos="0">
                      <a:schemeClr val="bg1"/>
                    </a:gs>
                    <a:gs pos="39000">
                      <a:schemeClr val="accent1">
                        <a:lumMod val="40000"/>
                        <a:lumOff val="60000"/>
                      </a:schemeClr>
                    </a:gs>
                    <a:gs pos="100000">
                      <a:schemeClr val="tx2">
                        <a:lumMod val="60000"/>
                        <a:lumOff val="40000"/>
                      </a:schemeClr>
                    </a:gs>
                  </a:gsLst>
                  <a:lin ang="5400000"/>
                </a:gradFill>
                <a:effectLst>
                  <a:reflection blurRad="38100" stA="38000" endPos="51000" dist="29997" dir="5400000" sy="-100000" algn="bl" rotWithShape="0"/>
                </a:effectLst>
              </a:rPr>
              <a:t>s</a:t>
            </a:r>
            <a:r>
              <a:rPr lang="en-US" sz="6600" dirty="0">
                <a:effectLst>
                  <a:reflection blurRad="38100" stA="38000" endPos="51000" dist="29997" dir="5400000" sy="-100000" algn="bl" rotWithShape="0"/>
                </a:effectLst>
                <a:latin typeface="Arial" panose="020B0604020202020204" pitchFamily="34" charset="0"/>
                <a:cs typeface="Arial" panose="020B0604020202020204" pitchFamily="34" charset="0"/>
              </a:rPr>
              <a:t>ystem</a:t>
            </a:r>
          </a:p>
          <a:p>
            <a:pPr marL="0" indent="0">
              <a:buNone/>
            </a:pPr>
            <a:endParaRPr lang="en-US" sz="2400" dirty="0">
              <a:effectLst/>
            </a:endParaRPr>
          </a:p>
        </p:txBody>
      </p:sp>
    </p:spTree>
    <p:extLst>
      <p:ext uri="{BB962C8B-B14F-4D97-AF65-F5344CB8AC3E}">
        <p14:creationId xmlns:p14="http://schemas.microsoft.com/office/powerpoint/2010/main" val="3042378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6782-72D5-5F47-9FE0-7029AA992563}"/>
              </a:ext>
            </a:extLst>
          </p:cNvPr>
          <p:cNvSpPr>
            <a:spLocks noGrp="1"/>
          </p:cNvSpPr>
          <p:nvPr>
            <p:ph type="title" idx="4294967295"/>
          </p:nvPr>
        </p:nvSpPr>
        <p:spPr>
          <a:xfrm>
            <a:off x="0" y="523875"/>
            <a:ext cx="9601200" cy="1143000"/>
          </a:xfrm>
        </p:spPr>
        <p:txBody>
          <a:bodyPr>
            <a:normAutofit/>
          </a:bodyPr>
          <a:lstStyle/>
          <a:p>
            <a:r>
              <a:rPr lang="en-US" dirty="0"/>
              <a:t>Separate Storm Sewer System</a:t>
            </a:r>
          </a:p>
        </p:txBody>
      </p:sp>
      <p:grpSp>
        <p:nvGrpSpPr>
          <p:cNvPr id="5" name="Group 4">
            <a:extLst>
              <a:ext uri="{FF2B5EF4-FFF2-40B4-BE49-F238E27FC236}">
                <a16:creationId xmlns:a16="http://schemas.microsoft.com/office/drawing/2014/main" id="{6519B503-EF28-4397-ABB2-591BD28368B8}"/>
              </a:ext>
            </a:extLst>
          </p:cNvPr>
          <p:cNvGrpSpPr/>
          <p:nvPr/>
        </p:nvGrpSpPr>
        <p:grpSpPr>
          <a:xfrm>
            <a:off x="1523" y="-172045"/>
            <a:ext cx="12185778" cy="7342729"/>
            <a:chOff x="1524" y="-243321"/>
            <a:chExt cx="12188952" cy="7344642"/>
          </a:xfrm>
          <a:solidFill>
            <a:srgbClr val="0070C0"/>
          </a:solidFill>
        </p:grpSpPr>
        <p:grpSp>
          <p:nvGrpSpPr>
            <p:cNvPr id="16" name="Group 15">
              <a:extLst>
                <a:ext uri="{FF2B5EF4-FFF2-40B4-BE49-F238E27FC236}">
                  <a16:creationId xmlns:a16="http://schemas.microsoft.com/office/drawing/2014/main" id="{B65D03E8-1DB5-4C0B-8C42-5B3952C03F54}"/>
                </a:ext>
              </a:extLst>
            </p:cNvPr>
            <p:cNvGrpSpPr>
              <a:grpSpLocks noChangeAspect="1"/>
            </p:cNvGrpSpPr>
            <p:nvPr/>
          </p:nvGrpSpPr>
          <p:grpSpPr>
            <a:xfrm>
              <a:off x="1524" y="-243321"/>
              <a:ext cx="12188952" cy="7344642"/>
              <a:chOff x="3256563" y="1394741"/>
              <a:chExt cx="8571431" cy="5463259"/>
            </a:xfrm>
            <a:grpFill/>
          </p:grpSpPr>
          <p:pic>
            <p:nvPicPr>
              <p:cNvPr id="14" name="Picture 13">
                <a:extLst>
                  <a:ext uri="{FF2B5EF4-FFF2-40B4-BE49-F238E27FC236}">
                    <a16:creationId xmlns:a16="http://schemas.microsoft.com/office/drawing/2014/main" id="{61C8DC7F-F314-4DFA-99F9-70922823CE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56563" y="1394741"/>
                <a:ext cx="8571431" cy="5463259"/>
              </a:xfrm>
              <a:prstGeom prst="rect">
                <a:avLst/>
              </a:prstGeom>
              <a:grpFill/>
            </p:spPr>
          </p:pic>
          <p:sp>
            <p:nvSpPr>
              <p:cNvPr id="15" name="Rectangle 14">
                <a:extLst>
                  <a:ext uri="{FF2B5EF4-FFF2-40B4-BE49-F238E27FC236}">
                    <a16:creationId xmlns:a16="http://schemas.microsoft.com/office/drawing/2014/main" id="{D6E5F753-02BF-4BFE-BEA0-3BBCBD7CF36F}"/>
                  </a:ext>
                </a:extLst>
              </p:cNvPr>
              <p:cNvSpPr/>
              <p:nvPr/>
            </p:nvSpPr>
            <p:spPr>
              <a:xfrm>
                <a:off x="3469593" y="6614445"/>
                <a:ext cx="863125" cy="2435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1" dirty="0"/>
              </a:p>
            </p:txBody>
          </p:sp>
        </p:grpSp>
        <p:sp>
          <p:nvSpPr>
            <p:cNvPr id="4" name="Rectangle: Rounded Corners 3">
              <a:extLst>
                <a:ext uri="{FF2B5EF4-FFF2-40B4-BE49-F238E27FC236}">
                  <a16:creationId xmlns:a16="http://schemas.microsoft.com/office/drawing/2014/main" id="{DEF5A9B6-2713-4006-992A-67BCA3DC0393}"/>
                </a:ext>
              </a:extLst>
            </p:cNvPr>
            <p:cNvSpPr/>
            <p:nvPr/>
          </p:nvSpPr>
          <p:spPr>
            <a:xfrm>
              <a:off x="8726806" y="3181350"/>
              <a:ext cx="1676400" cy="23050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Sitka Small" panose="02000505000000020004" pitchFamily="2" charset="0"/>
                </a:rPr>
                <a:t>Storm  Drain Pipe</a:t>
              </a:r>
            </a:p>
          </p:txBody>
        </p:sp>
        <p:sp>
          <p:nvSpPr>
            <p:cNvPr id="10" name="Rectangle: Rounded Corners 9">
              <a:extLst>
                <a:ext uri="{FF2B5EF4-FFF2-40B4-BE49-F238E27FC236}">
                  <a16:creationId xmlns:a16="http://schemas.microsoft.com/office/drawing/2014/main" id="{E684200A-9DA5-41F1-A40C-E9D7A98CFE5E}"/>
                </a:ext>
              </a:extLst>
            </p:cNvPr>
            <p:cNvSpPr/>
            <p:nvPr/>
          </p:nvSpPr>
          <p:spPr>
            <a:xfrm>
              <a:off x="8726806" y="4716780"/>
              <a:ext cx="1676400" cy="23050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Sitka Small" panose="02000505000000020004" pitchFamily="2" charset="0"/>
                </a:rPr>
                <a:t>Storm Drain Pipe</a:t>
              </a:r>
            </a:p>
          </p:txBody>
        </p:sp>
      </p:grpSp>
      <p:sp>
        <p:nvSpPr>
          <p:cNvPr id="6" name="Oval 5">
            <a:extLst>
              <a:ext uri="{FF2B5EF4-FFF2-40B4-BE49-F238E27FC236}">
                <a16:creationId xmlns:a16="http://schemas.microsoft.com/office/drawing/2014/main" id="{2704CE5C-4D44-41F2-A733-5C1CE297C371}"/>
              </a:ext>
            </a:extLst>
          </p:cNvPr>
          <p:cNvSpPr/>
          <p:nvPr/>
        </p:nvSpPr>
        <p:spPr>
          <a:xfrm>
            <a:off x="971297" y="1968099"/>
            <a:ext cx="2479664" cy="12153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3" name="Oval 12">
            <a:extLst>
              <a:ext uri="{FF2B5EF4-FFF2-40B4-BE49-F238E27FC236}">
                <a16:creationId xmlns:a16="http://schemas.microsoft.com/office/drawing/2014/main" id="{72FCC35D-A6C1-4CA7-9B68-01487A15693B}"/>
              </a:ext>
            </a:extLst>
          </p:cNvPr>
          <p:cNvSpPr/>
          <p:nvPr/>
        </p:nvSpPr>
        <p:spPr>
          <a:xfrm>
            <a:off x="917923" y="4083834"/>
            <a:ext cx="2479664" cy="12153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7" name="Oval 16">
            <a:extLst>
              <a:ext uri="{FF2B5EF4-FFF2-40B4-BE49-F238E27FC236}">
                <a16:creationId xmlns:a16="http://schemas.microsoft.com/office/drawing/2014/main" id="{FA983A40-E06A-4CD9-8EF2-6E3F0511AEDE}"/>
              </a:ext>
            </a:extLst>
          </p:cNvPr>
          <p:cNvSpPr/>
          <p:nvPr/>
        </p:nvSpPr>
        <p:spPr>
          <a:xfrm>
            <a:off x="3911851" y="1968099"/>
            <a:ext cx="2479664" cy="12153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8" name="Rectangle: Rounded Corners 17">
            <a:extLst>
              <a:ext uri="{FF2B5EF4-FFF2-40B4-BE49-F238E27FC236}">
                <a16:creationId xmlns:a16="http://schemas.microsoft.com/office/drawing/2014/main" id="{6B111358-C19B-44E5-B6BF-62515C6A3330}"/>
              </a:ext>
            </a:extLst>
          </p:cNvPr>
          <p:cNvSpPr/>
          <p:nvPr/>
        </p:nvSpPr>
        <p:spPr>
          <a:xfrm>
            <a:off x="9800332" y="552765"/>
            <a:ext cx="1675963" cy="23044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itka Small" panose="02000505000000020004" pitchFamily="2" charset="0"/>
              </a:rPr>
              <a:t>Swales &amp; Ditches</a:t>
            </a:r>
          </a:p>
        </p:txBody>
      </p:sp>
      <p:cxnSp>
        <p:nvCxnSpPr>
          <p:cNvPr id="11" name="Straight Arrow Connector 10">
            <a:extLst>
              <a:ext uri="{FF2B5EF4-FFF2-40B4-BE49-F238E27FC236}">
                <a16:creationId xmlns:a16="http://schemas.microsoft.com/office/drawing/2014/main" id="{1BD97C98-E0F5-4184-A0E6-7C302F82DB32}"/>
              </a:ext>
            </a:extLst>
          </p:cNvPr>
          <p:cNvCxnSpPr>
            <a:cxnSpLocks/>
          </p:cNvCxnSpPr>
          <p:nvPr/>
        </p:nvCxnSpPr>
        <p:spPr>
          <a:xfrm flipH="1">
            <a:off x="9233035" y="828917"/>
            <a:ext cx="582778" cy="131263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4FF20E0-DFB8-409B-82A5-24899C503C6E}"/>
              </a:ext>
            </a:extLst>
          </p:cNvPr>
          <p:cNvCxnSpPr>
            <a:cxnSpLocks/>
          </p:cNvCxnSpPr>
          <p:nvPr/>
        </p:nvCxnSpPr>
        <p:spPr>
          <a:xfrm flipH="1">
            <a:off x="9800332" y="783210"/>
            <a:ext cx="15481" cy="151927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6EDB28CB-6726-4B86-BD0C-00DB843A5AF7}"/>
              </a:ext>
            </a:extLst>
          </p:cNvPr>
          <p:cNvSpPr/>
          <p:nvPr/>
        </p:nvSpPr>
        <p:spPr>
          <a:xfrm>
            <a:off x="8155327" y="2759303"/>
            <a:ext cx="2479664" cy="12153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7" name="Oval 26">
            <a:extLst>
              <a:ext uri="{FF2B5EF4-FFF2-40B4-BE49-F238E27FC236}">
                <a16:creationId xmlns:a16="http://schemas.microsoft.com/office/drawing/2014/main" id="{63AA9602-605F-41A5-B031-E977137B79C3}"/>
              </a:ext>
            </a:extLst>
          </p:cNvPr>
          <p:cNvSpPr/>
          <p:nvPr/>
        </p:nvSpPr>
        <p:spPr>
          <a:xfrm>
            <a:off x="8155327" y="4117649"/>
            <a:ext cx="2479664" cy="12153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8" name="Oval 27">
            <a:extLst>
              <a:ext uri="{FF2B5EF4-FFF2-40B4-BE49-F238E27FC236}">
                <a16:creationId xmlns:a16="http://schemas.microsoft.com/office/drawing/2014/main" id="{A35EAE55-482C-4FFF-8921-0EA2D26258DB}"/>
              </a:ext>
            </a:extLst>
          </p:cNvPr>
          <p:cNvSpPr/>
          <p:nvPr/>
        </p:nvSpPr>
        <p:spPr>
          <a:xfrm>
            <a:off x="7816083" y="71213"/>
            <a:ext cx="4148010" cy="280977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30" name="Rectangle: Rounded Corners 29">
            <a:extLst>
              <a:ext uri="{FF2B5EF4-FFF2-40B4-BE49-F238E27FC236}">
                <a16:creationId xmlns:a16="http://schemas.microsoft.com/office/drawing/2014/main" id="{09C969E1-4025-4B21-AD88-BE847369F6E3}"/>
              </a:ext>
            </a:extLst>
          </p:cNvPr>
          <p:cNvSpPr/>
          <p:nvPr/>
        </p:nvSpPr>
        <p:spPr>
          <a:xfrm>
            <a:off x="5765036" y="3932106"/>
            <a:ext cx="1675963" cy="23044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itka Small" panose="02000505000000020004" pitchFamily="2" charset="0"/>
              </a:rPr>
              <a:t>Roads &amp; Highways</a:t>
            </a:r>
          </a:p>
        </p:txBody>
      </p:sp>
      <p:sp>
        <p:nvSpPr>
          <p:cNvPr id="32" name="Oval 31">
            <a:extLst>
              <a:ext uri="{FF2B5EF4-FFF2-40B4-BE49-F238E27FC236}">
                <a16:creationId xmlns:a16="http://schemas.microsoft.com/office/drawing/2014/main" id="{65DB738D-BE9B-4139-89CA-3F1350B85C99}"/>
              </a:ext>
            </a:extLst>
          </p:cNvPr>
          <p:cNvSpPr/>
          <p:nvPr/>
        </p:nvSpPr>
        <p:spPr>
          <a:xfrm>
            <a:off x="5441168" y="3354085"/>
            <a:ext cx="2479664" cy="12153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33" name="Oval 32">
            <a:extLst>
              <a:ext uri="{FF2B5EF4-FFF2-40B4-BE49-F238E27FC236}">
                <a16:creationId xmlns:a16="http://schemas.microsoft.com/office/drawing/2014/main" id="{3AEDD5AE-758A-42E8-A61B-F82AFCDFD93F}"/>
              </a:ext>
            </a:extLst>
          </p:cNvPr>
          <p:cNvSpPr/>
          <p:nvPr/>
        </p:nvSpPr>
        <p:spPr>
          <a:xfrm>
            <a:off x="218037" y="5039894"/>
            <a:ext cx="2479664" cy="12153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35" name="Rectangle: Rounded Corners 34">
            <a:extLst>
              <a:ext uri="{FF2B5EF4-FFF2-40B4-BE49-F238E27FC236}">
                <a16:creationId xmlns:a16="http://schemas.microsoft.com/office/drawing/2014/main" id="{28200D52-BDC3-4979-B051-8EABD69C6748}"/>
              </a:ext>
            </a:extLst>
          </p:cNvPr>
          <p:cNvSpPr/>
          <p:nvPr/>
        </p:nvSpPr>
        <p:spPr>
          <a:xfrm>
            <a:off x="3820728" y="5147412"/>
            <a:ext cx="3995356" cy="84241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latin typeface="Sitka Small" panose="02000505000000020004" pitchFamily="2" charset="0"/>
              </a:rPr>
              <a:t>Separate Storm Sewer System discharges runoff directly and carries pollution to water ways</a:t>
            </a:r>
          </a:p>
        </p:txBody>
      </p:sp>
      <p:sp>
        <p:nvSpPr>
          <p:cNvPr id="36" name="Rectangle: Rounded Corners 35">
            <a:extLst>
              <a:ext uri="{FF2B5EF4-FFF2-40B4-BE49-F238E27FC236}">
                <a16:creationId xmlns:a16="http://schemas.microsoft.com/office/drawing/2014/main" id="{FFC34CB8-C0E2-411C-8F85-D3EBFA7F6635}"/>
              </a:ext>
            </a:extLst>
          </p:cNvPr>
          <p:cNvSpPr/>
          <p:nvPr/>
        </p:nvSpPr>
        <p:spPr>
          <a:xfrm>
            <a:off x="4927054" y="6199428"/>
            <a:ext cx="1675963" cy="23044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itka Small" panose="02000505000000020004" pitchFamily="2" charset="0"/>
              </a:rPr>
              <a:t>Water Body</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64D78F53-59A1-4841-9929-4C390D1BD362}"/>
                  </a:ext>
                </a:extLst>
              </p14:cNvPr>
              <p14:cNvContentPartPr/>
              <p14:nvPr/>
            </p14:nvContentPartPr>
            <p14:xfrm>
              <a:off x="438354" y="3699053"/>
              <a:ext cx="360" cy="360"/>
            </p14:xfrm>
          </p:contentPart>
        </mc:Choice>
        <mc:Fallback xmlns="">
          <p:pic>
            <p:nvPicPr>
              <p:cNvPr id="3" name="Ink 2">
                <a:extLst>
                  <a:ext uri="{FF2B5EF4-FFF2-40B4-BE49-F238E27FC236}">
                    <a16:creationId xmlns:a16="http://schemas.microsoft.com/office/drawing/2014/main" id="{64D78F53-59A1-4841-9929-4C390D1BD362}"/>
                  </a:ext>
                </a:extLst>
              </p:cNvPr>
              <p:cNvPicPr/>
              <p:nvPr/>
            </p:nvPicPr>
            <p:blipFill>
              <a:blip r:embed="rId5"/>
              <a:stretch>
                <a:fillRect/>
              </a:stretch>
            </p:blipFill>
            <p:spPr>
              <a:xfrm>
                <a:off x="429354" y="3690413"/>
                <a:ext cx="18000" cy="18000"/>
              </a:xfrm>
              <a:prstGeom prst="rect">
                <a:avLst/>
              </a:prstGeom>
            </p:spPr>
          </p:pic>
        </mc:Fallback>
      </mc:AlternateContent>
    </p:spTree>
    <p:extLst>
      <p:ext uri="{BB962C8B-B14F-4D97-AF65-F5344CB8AC3E}">
        <p14:creationId xmlns:p14="http://schemas.microsoft.com/office/powerpoint/2010/main" val="292492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 presetClass="exit" presetSubtype="0" fill="hold" grpId="1" nodeType="withEffect">
                                  <p:stCondLst>
                                    <p:cond delay="0"/>
                                  </p:stCondLst>
                                  <p:childTnLst>
                                    <p:set>
                                      <p:cBhvr>
                                        <p:cTn id="17" dur="1" fill="hold">
                                          <p:stCondLst>
                                            <p:cond delay="0"/>
                                          </p:stCondLst>
                                        </p:cTn>
                                        <p:tgtEl>
                                          <p:spTgt spid="6"/>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 presetClass="exit" presetSubtype="0" fill="hold" grpId="1"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2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 presetClass="exit" presetSubtype="0" fill="hold" grpId="1" nodeType="withEffect">
                                  <p:stCondLst>
                                    <p:cond delay="0"/>
                                  </p:stCondLst>
                                  <p:childTnLst>
                                    <p:set>
                                      <p:cBhvr>
                                        <p:cTn id="43" dur="1" fill="hold">
                                          <p:stCondLst>
                                            <p:cond delay="0"/>
                                          </p:stCondLst>
                                        </p:cTn>
                                        <p:tgtEl>
                                          <p:spTgt spid="2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2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 presetClass="exit" presetSubtype="0" fill="hold" grpId="1" nodeType="withEffect">
                                  <p:stCondLst>
                                    <p:cond delay="0"/>
                                  </p:stCondLst>
                                  <p:childTnLst>
                                    <p:set>
                                      <p:cBhvr>
                                        <p:cTn id="5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3" grpId="0" animBg="1"/>
      <p:bldP spid="13" grpId="1" animBg="1"/>
      <p:bldP spid="17" grpId="0" animBg="1"/>
      <p:bldP spid="17" grpId="1" animBg="1"/>
      <p:bldP spid="26" grpId="0" animBg="1"/>
      <p:bldP spid="26" grpId="1" animBg="1"/>
      <p:bldP spid="27" grpId="0" animBg="1"/>
      <p:bldP spid="27" grpId="1" animBg="1"/>
      <p:bldP spid="28" grpId="0" animBg="1"/>
      <p:bldP spid="28" grpId="1" animBg="1"/>
      <p:bldP spid="32" grpId="0" animBg="1"/>
      <p:bldP spid="33" grpId="0" animBg="1"/>
      <p:bldP spid="3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2" y="609600"/>
            <a:ext cx="9601200" cy="1143000"/>
          </a:xfrm>
        </p:spPr>
        <p:txBody>
          <a:bodyPr/>
          <a:lstStyle/>
          <a:p>
            <a:r>
              <a:rPr lang="en-US" dirty="0"/>
              <a:t>MS4 is all about</a:t>
            </a:r>
          </a:p>
        </p:txBody>
      </p:sp>
      <p:sp>
        <p:nvSpPr>
          <p:cNvPr id="3" name="Content Placeholder 2"/>
          <p:cNvSpPr>
            <a:spLocks noGrp="1"/>
          </p:cNvSpPr>
          <p:nvPr>
            <p:ph idx="1"/>
          </p:nvPr>
        </p:nvSpPr>
        <p:spPr>
          <a:xfrm>
            <a:off x="1370012" y="2133600"/>
            <a:ext cx="4311134" cy="2514600"/>
          </a:xfrm>
        </p:spPr>
        <p:txBody>
          <a:bodyPr>
            <a:normAutofit/>
          </a:bodyPr>
          <a:lstStyle/>
          <a:p>
            <a:pPr marL="0" indent="0">
              <a:buNone/>
            </a:pPr>
            <a:r>
              <a:rPr lang="en-US" sz="44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Clean Water</a:t>
            </a:r>
          </a:p>
          <a:p>
            <a:pPr marL="0" indent="0">
              <a:buNone/>
            </a:pPr>
            <a:r>
              <a:rPr lang="en-US" sz="4400" b="1" cap="small" dirty="0">
                <a:ln w="1905"/>
                <a:solidFill>
                  <a:schemeClr val="tx2"/>
                </a:solidFill>
                <a:effectLst>
                  <a:innerShdw blurRad="69850" dist="43180" dir="5400000">
                    <a:srgbClr val="000000">
                      <a:alpha val="65000"/>
                    </a:srgbClr>
                  </a:innerShdw>
                </a:effectLst>
              </a:rPr>
              <a:t>Storm Water</a:t>
            </a:r>
          </a:p>
          <a:p>
            <a:pPr marL="0" indent="0">
              <a:buNone/>
            </a:pPr>
            <a:r>
              <a:rPr lang="en-US" sz="4400" b="1" cap="small" dirty="0">
                <a:ln w="1905"/>
                <a:solidFill>
                  <a:schemeClr val="accent2"/>
                </a:solidFill>
                <a:effectLst>
                  <a:innerShdw blurRad="69850" dist="43180" dir="5400000">
                    <a:srgbClr val="000000">
                      <a:alpha val="65000"/>
                    </a:srgbClr>
                  </a:innerShdw>
                </a:effectLst>
              </a:rPr>
              <a:t>Urban Water</a:t>
            </a:r>
          </a:p>
        </p:txBody>
      </p:sp>
      <p:pic>
        <p:nvPicPr>
          <p:cNvPr id="1026" name="Picture 2" descr="http://www.gg.rhul.ac.uk/ict4d/water/hygene_clip_image0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6126" y="1600200"/>
            <a:ext cx="4064000" cy="304800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6924526" y="4651046"/>
            <a:ext cx="4267200" cy="246221"/>
          </a:xfrm>
          <a:prstGeom prst="rect">
            <a:avLst/>
          </a:prstGeom>
        </p:spPr>
        <p:txBody>
          <a:bodyPr wrap="square">
            <a:spAutoFit/>
          </a:bodyPr>
          <a:lstStyle/>
          <a:p>
            <a:pPr algn="ctr"/>
            <a:r>
              <a:rPr lang="en-US" sz="800" dirty="0"/>
              <a:t>https://innovative-results.com/millions-in-u-s-drink-dirty-water</a:t>
            </a:r>
            <a:r>
              <a:rPr lang="en-US" sz="1000" dirty="0"/>
              <a:t>/</a:t>
            </a:r>
          </a:p>
        </p:txBody>
      </p:sp>
    </p:spTree>
    <p:extLst>
      <p:ext uri="{BB962C8B-B14F-4D97-AF65-F5344CB8AC3E}">
        <p14:creationId xmlns:p14="http://schemas.microsoft.com/office/powerpoint/2010/main" val="790947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47635" y="1953577"/>
            <a:ext cx="8305800" cy="408623"/>
          </a:xfrm>
          <a:prstGeom prst="round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b="1" dirty="0">
                <a:latin typeface="Arial" panose="020B0604020202020204" pitchFamily="34" charset="0"/>
                <a:cs typeface="Arial" panose="020B0604020202020204" pitchFamily="34" charset="0"/>
              </a:rPr>
              <a:t>MCM#1 – Public Education and Outreach</a:t>
            </a:r>
          </a:p>
        </p:txBody>
      </p:sp>
      <p:sp>
        <p:nvSpPr>
          <p:cNvPr id="7" name="TextBox 6"/>
          <p:cNvSpPr txBox="1"/>
          <p:nvPr/>
        </p:nvSpPr>
        <p:spPr>
          <a:xfrm>
            <a:off x="1347635" y="2503237"/>
            <a:ext cx="8305800" cy="4086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b="1" dirty="0">
                <a:latin typeface="Arial" panose="020B0604020202020204" pitchFamily="34" charset="0"/>
                <a:cs typeface="Arial" panose="020B0604020202020204" pitchFamily="34" charset="0"/>
              </a:rPr>
              <a:t>MCM#2 – Public Involvement and Participation</a:t>
            </a:r>
          </a:p>
        </p:txBody>
      </p:sp>
      <p:sp>
        <p:nvSpPr>
          <p:cNvPr id="8" name="TextBox 7"/>
          <p:cNvSpPr txBox="1"/>
          <p:nvPr/>
        </p:nvSpPr>
        <p:spPr>
          <a:xfrm>
            <a:off x="1347635" y="3044665"/>
            <a:ext cx="8305800" cy="408623"/>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b="1" dirty="0">
                <a:latin typeface="Arial" panose="020B0604020202020204" pitchFamily="34" charset="0"/>
                <a:cs typeface="Arial" panose="020B0604020202020204" pitchFamily="34" charset="0"/>
              </a:rPr>
              <a:t>MCM#3 – Illicit Discharge Detection and Elimination</a:t>
            </a:r>
          </a:p>
        </p:txBody>
      </p:sp>
      <p:sp>
        <p:nvSpPr>
          <p:cNvPr id="9" name="TextBox 8"/>
          <p:cNvSpPr txBox="1"/>
          <p:nvPr/>
        </p:nvSpPr>
        <p:spPr>
          <a:xfrm>
            <a:off x="1347635" y="4087177"/>
            <a:ext cx="8305800" cy="408623"/>
          </a:xfrm>
          <a:prstGeom prst="round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b="1" dirty="0">
                <a:latin typeface="Arial" panose="020B0604020202020204" pitchFamily="34" charset="0"/>
                <a:cs typeface="Arial" panose="020B0604020202020204" pitchFamily="34" charset="0"/>
              </a:rPr>
              <a:t>MCM#5 – Post-Construction Stormwater Management</a:t>
            </a:r>
          </a:p>
        </p:txBody>
      </p:sp>
      <p:sp>
        <p:nvSpPr>
          <p:cNvPr id="10" name="TextBox 9"/>
          <p:cNvSpPr txBox="1"/>
          <p:nvPr/>
        </p:nvSpPr>
        <p:spPr>
          <a:xfrm>
            <a:off x="1347635" y="4620577"/>
            <a:ext cx="8305800" cy="408623"/>
          </a:xfrm>
          <a:prstGeom prst="roundRect">
            <a:avLst/>
          </a:prstGeom>
          <a:solidFill>
            <a:schemeClr val="accent4"/>
          </a:solidFill>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b="1" dirty="0">
                <a:latin typeface="Arial" panose="020B0604020202020204" pitchFamily="34" charset="0"/>
                <a:cs typeface="Arial" panose="020B0604020202020204" pitchFamily="34" charset="0"/>
              </a:rPr>
              <a:t>MCM#6 – Pollution Prevention and Good Housekeeping</a:t>
            </a:r>
          </a:p>
        </p:txBody>
      </p:sp>
      <p:sp>
        <p:nvSpPr>
          <p:cNvPr id="11" name="TextBox 10"/>
          <p:cNvSpPr txBox="1"/>
          <p:nvPr/>
        </p:nvSpPr>
        <p:spPr>
          <a:xfrm>
            <a:off x="1347635" y="3570455"/>
            <a:ext cx="8305800" cy="408623"/>
          </a:xfrm>
          <a:prstGeom prst="round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b="1" dirty="0">
                <a:latin typeface="Arial" panose="020B0604020202020204" pitchFamily="34" charset="0"/>
                <a:cs typeface="Arial" panose="020B0604020202020204" pitchFamily="34" charset="0"/>
              </a:rPr>
              <a:t>MCM#4 – Construction Site Runoff Control</a:t>
            </a:r>
          </a:p>
        </p:txBody>
      </p:sp>
      <p:sp>
        <p:nvSpPr>
          <p:cNvPr id="12" name="TextBox 11"/>
          <p:cNvSpPr txBox="1"/>
          <p:nvPr/>
        </p:nvSpPr>
        <p:spPr>
          <a:xfrm>
            <a:off x="1347635" y="5153977"/>
            <a:ext cx="8305800" cy="408623"/>
          </a:xfrm>
          <a:prstGeom prst="roundRect">
            <a:avLst/>
          </a:prstGeom>
          <a:solidFill>
            <a:schemeClr val="accent4">
              <a:lumMod val="50000"/>
            </a:schemeClr>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b="1" dirty="0">
                <a:latin typeface="Arial" panose="020B0604020202020204" pitchFamily="34" charset="0"/>
                <a:cs typeface="Arial" panose="020B0604020202020204" pitchFamily="34" charset="0"/>
              </a:rPr>
              <a:t>Pollutant Reduction Plan</a:t>
            </a:r>
          </a:p>
        </p:txBody>
      </p:sp>
      <p:grpSp>
        <p:nvGrpSpPr>
          <p:cNvPr id="5" name="Group 4">
            <a:extLst>
              <a:ext uri="{FF2B5EF4-FFF2-40B4-BE49-F238E27FC236}">
                <a16:creationId xmlns:a16="http://schemas.microsoft.com/office/drawing/2014/main" id="{EBA9B274-3BB5-42B3-9713-CCBBAFA4E43C}"/>
              </a:ext>
            </a:extLst>
          </p:cNvPr>
          <p:cNvGrpSpPr/>
          <p:nvPr/>
        </p:nvGrpSpPr>
        <p:grpSpPr>
          <a:xfrm>
            <a:off x="9653435" y="1658414"/>
            <a:ext cx="2201617" cy="1446550"/>
            <a:chOff x="9653435" y="1658414"/>
            <a:chExt cx="2201617" cy="1446550"/>
          </a:xfrm>
        </p:grpSpPr>
        <p:sp>
          <p:nvSpPr>
            <p:cNvPr id="3" name="TextBox 2">
              <a:extLst>
                <a:ext uri="{FF2B5EF4-FFF2-40B4-BE49-F238E27FC236}">
                  <a16:creationId xmlns:a16="http://schemas.microsoft.com/office/drawing/2014/main" id="{C439D88C-A04A-4716-9360-DB242A825208}"/>
                </a:ext>
              </a:extLst>
            </p:cNvPr>
            <p:cNvSpPr txBox="1"/>
            <p:nvPr/>
          </p:nvSpPr>
          <p:spPr>
            <a:xfrm>
              <a:off x="10338057" y="1952836"/>
              <a:ext cx="1516995" cy="923330"/>
            </a:xfrm>
            <a:prstGeom prst="rect">
              <a:avLst/>
            </a:prstGeom>
            <a:noFill/>
          </p:spPr>
          <p:txBody>
            <a:bodyPr wrap="square" rtlCol="0">
              <a:spAutoFit/>
            </a:bodyPr>
            <a:lstStyle/>
            <a:p>
              <a:r>
                <a:rPr lang="en-US" dirty="0"/>
                <a:t>Inform and Garner Support</a:t>
              </a:r>
            </a:p>
          </p:txBody>
        </p:sp>
        <p:sp>
          <p:nvSpPr>
            <p:cNvPr id="4" name="TextBox 3">
              <a:extLst>
                <a:ext uri="{FF2B5EF4-FFF2-40B4-BE49-F238E27FC236}">
                  <a16:creationId xmlns:a16="http://schemas.microsoft.com/office/drawing/2014/main" id="{D6406ACC-50C1-49F1-8BDC-EC466B2E1883}"/>
                </a:ext>
              </a:extLst>
            </p:cNvPr>
            <p:cNvSpPr txBox="1"/>
            <p:nvPr/>
          </p:nvSpPr>
          <p:spPr>
            <a:xfrm>
              <a:off x="9653435" y="1658414"/>
              <a:ext cx="437421" cy="1446550"/>
            </a:xfrm>
            <a:prstGeom prst="rect">
              <a:avLst/>
            </a:prstGeom>
            <a:noFill/>
          </p:spPr>
          <p:txBody>
            <a:bodyPr wrap="square" rtlCol="0">
              <a:spAutoFit/>
            </a:bodyPr>
            <a:lstStyle/>
            <a:p>
              <a:r>
                <a:rPr lang="en-US" sz="8800" b="1" dirty="0"/>
                <a:t>}</a:t>
              </a:r>
            </a:p>
          </p:txBody>
        </p:sp>
      </p:grpSp>
      <p:pic>
        <p:nvPicPr>
          <p:cNvPr id="13" name="Picture 12">
            <a:extLst>
              <a:ext uri="{FF2B5EF4-FFF2-40B4-BE49-F238E27FC236}">
                <a16:creationId xmlns:a16="http://schemas.microsoft.com/office/drawing/2014/main" id="{8A57FBE3-7553-41FA-A8BC-F4A522836A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884" y="6273316"/>
            <a:ext cx="598932" cy="457200"/>
          </a:xfrm>
          <a:prstGeom prst="rect">
            <a:avLst/>
          </a:prstGeom>
        </p:spPr>
      </p:pic>
      <p:grpSp>
        <p:nvGrpSpPr>
          <p:cNvPr id="16" name="Group 15">
            <a:extLst>
              <a:ext uri="{FF2B5EF4-FFF2-40B4-BE49-F238E27FC236}">
                <a16:creationId xmlns:a16="http://schemas.microsoft.com/office/drawing/2014/main" id="{E649609E-74BE-45EC-95C5-120611A57C89}"/>
              </a:ext>
            </a:extLst>
          </p:cNvPr>
          <p:cNvGrpSpPr/>
          <p:nvPr/>
        </p:nvGrpSpPr>
        <p:grpSpPr>
          <a:xfrm>
            <a:off x="9534089" y="2730725"/>
            <a:ext cx="2604168" cy="2800767"/>
            <a:chOff x="9534089" y="2730725"/>
            <a:chExt cx="2604168" cy="2800767"/>
          </a:xfrm>
        </p:grpSpPr>
        <p:sp>
          <p:nvSpPr>
            <p:cNvPr id="14" name="TextBox 13">
              <a:extLst>
                <a:ext uri="{FF2B5EF4-FFF2-40B4-BE49-F238E27FC236}">
                  <a16:creationId xmlns:a16="http://schemas.microsoft.com/office/drawing/2014/main" id="{E86FC175-2C77-4E32-9ABC-1D964F2AB6F3}"/>
                </a:ext>
              </a:extLst>
            </p:cNvPr>
            <p:cNvSpPr txBox="1"/>
            <p:nvPr/>
          </p:nvSpPr>
          <p:spPr>
            <a:xfrm>
              <a:off x="9534089" y="2730725"/>
              <a:ext cx="803968" cy="2800767"/>
            </a:xfrm>
            <a:prstGeom prst="rect">
              <a:avLst/>
            </a:prstGeom>
            <a:noFill/>
          </p:spPr>
          <p:txBody>
            <a:bodyPr wrap="square" rtlCol="0">
              <a:spAutoFit/>
            </a:bodyPr>
            <a:lstStyle/>
            <a:p>
              <a:r>
                <a:rPr lang="en-US" sz="17600" dirty="0"/>
                <a:t>}</a:t>
              </a:r>
            </a:p>
          </p:txBody>
        </p:sp>
        <p:sp>
          <p:nvSpPr>
            <p:cNvPr id="15" name="TextBox 14">
              <a:extLst>
                <a:ext uri="{FF2B5EF4-FFF2-40B4-BE49-F238E27FC236}">
                  <a16:creationId xmlns:a16="http://schemas.microsoft.com/office/drawing/2014/main" id="{132D7FE2-6D39-4CB4-BF05-62A709B92D38}"/>
                </a:ext>
              </a:extLst>
            </p:cNvPr>
            <p:cNvSpPr txBox="1"/>
            <p:nvPr/>
          </p:nvSpPr>
          <p:spPr>
            <a:xfrm>
              <a:off x="10338057" y="3672108"/>
              <a:ext cx="1800200" cy="923330"/>
            </a:xfrm>
            <a:prstGeom prst="rect">
              <a:avLst/>
            </a:prstGeom>
            <a:noFill/>
          </p:spPr>
          <p:txBody>
            <a:bodyPr wrap="square" rtlCol="0">
              <a:spAutoFit/>
            </a:bodyPr>
            <a:lstStyle/>
            <a:p>
              <a:r>
                <a:rPr lang="en-US" dirty="0"/>
                <a:t>Reduce and Prevent Pollution</a:t>
              </a:r>
            </a:p>
          </p:txBody>
        </p:sp>
      </p:grpSp>
      <p:sp>
        <p:nvSpPr>
          <p:cNvPr id="18" name="Title 17">
            <a:extLst>
              <a:ext uri="{FF2B5EF4-FFF2-40B4-BE49-F238E27FC236}">
                <a16:creationId xmlns:a16="http://schemas.microsoft.com/office/drawing/2014/main" id="{D81C7F94-48D3-4D61-90AC-3660D067DB10}"/>
              </a:ext>
            </a:extLst>
          </p:cNvPr>
          <p:cNvSpPr>
            <a:spLocks noGrp="1"/>
          </p:cNvSpPr>
          <p:nvPr>
            <p:ph type="title"/>
          </p:nvPr>
        </p:nvSpPr>
        <p:spPr>
          <a:xfrm>
            <a:off x="1522414" y="533400"/>
            <a:ext cx="9601200" cy="1143000"/>
          </a:xfrm>
        </p:spPr>
        <p:txBody>
          <a:bodyPr>
            <a:normAutofit fontScale="90000"/>
          </a:bodyPr>
          <a:lstStyle/>
          <a:p>
            <a:r>
              <a:rPr lang="en-US" dirty="0"/>
              <a:t>MS4 Permit Components</a:t>
            </a:r>
            <a:br>
              <a:rPr lang="en-US" dirty="0"/>
            </a:br>
            <a:r>
              <a:rPr lang="en-US" sz="2400" dirty="0"/>
              <a:t>Minimum Control Measures (MCMs) &amp; Pollution Reduction Plan (PRP)</a:t>
            </a:r>
            <a:endParaRPr lang="en-US" dirty="0"/>
          </a:p>
        </p:txBody>
      </p:sp>
    </p:spTree>
    <p:extLst>
      <p:ext uri="{BB962C8B-B14F-4D97-AF65-F5344CB8AC3E}">
        <p14:creationId xmlns:p14="http://schemas.microsoft.com/office/powerpoint/2010/main" val="12164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47635" y="1953577"/>
            <a:ext cx="8305800" cy="408623"/>
          </a:xfrm>
          <a:prstGeom prst="round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b="1" dirty="0">
                <a:latin typeface="Arial" panose="020B0604020202020204" pitchFamily="34" charset="0"/>
                <a:cs typeface="Arial" panose="020B0604020202020204" pitchFamily="34" charset="0"/>
              </a:rPr>
              <a:t>MCM#1 – Public Education and Outreach</a:t>
            </a:r>
          </a:p>
        </p:txBody>
      </p:sp>
      <p:sp>
        <p:nvSpPr>
          <p:cNvPr id="7" name="TextBox 6"/>
          <p:cNvSpPr txBox="1"/>
          <p:nvPr/>
        </p:nvSpPr>
        <p:spPr>
          <a:xfrm>
            <a:off x="1347635" y="2503237"/>
            <a:ext cx="8305800" cy="4086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b="1" dirty="0">
                <a:latin typeface="Arial" panose="020B0604020202020204" pitchFamily="34" charset="0"/>
                <a:cs typeface="Arial" panose="020B0604020202020204" pitchFamily="34" charset="0"/>
              </a:rPr>
              <a:t>MCM#2 – Public Involvement and Participation</a:t>
            </a:r>
          </a:p>
        </p:txBody>
      </p:sp>
      <p:sp>
        <p:nvSpPr>
          <p:cNvPr id="8" name="TextBox 7"/>
          <p:cNvSpPr txBox="1"/>
          <p:nvPr/>
        </p:nvSpPr>
        <p:spPr>
          <a:xfrm>
            <a:off x="1347635" y="3044665"/>
            <a:ext cx="8305800" cy="408623"/>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b="1" dirty="0">
                <a:latin typeface="Arial" panose="020B0604020202020204" pitchFamily="34" charset="0"/>
                <a:cs typeface="Arial" panose="020B0604020202020204" pitchFamily="34" charset="0"/>
              </a:rPr>
              <a:t>MCM#3 – Illicit Discharge Detection and Elimination</a:t>
            </a:r>
          </a:p>
        </p:txBody>
      </p:sp>
      <p:sp>
        <p:nvSpPr>
          <p:cNvPr id="9" name="TextBox 8"/>
          <p:cNvSpPr txBox="1"/>
          <p:nvPr/>
        </p:nvSpPr>
        <p:spPr>
          <a:xfrm>
            <a:off x="1347635" y="4087177"/>
            <a:ext cx="8305800" cy="408623"/>
          </a:xfrm>
          <a:prstGeom prst="round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b="1" dirty="0">
                <a:latin typeface="Arial" panose="020B0604020202020204" pitchFamily="34" charset="0"/>
                <a:cs typeface="Arial" panose="020B0604020202020204" pitchFamily="34" charset="0"/>
              </a:rPr>
              <a:t>MCM#5 – Post-Construction Stormwater Management</a:t>
            </a:r>
          </a:p>
        </p:txBody>
      </p:sp>
      <p:sp>
        <p:nvSpPr>
          <p:cNvPr id="10" name="TextBox 9"/>
          <p:cNvSpPr txBox="1"/>
          <p:nvPr/>
        </p:nvSpPr>
        <p:spPr>
          <a:xfrm>
            <a:off x="1347635" y="4620577"/>
            <a:ext cx="8305800" cy="408623"/>
          </a:xfrm>
          <a:prstGeom prst="roundRect">
            <a:avLst/>
          </a:prstGeom>
          <a:solidFill>
            <a:schemeClr val="accent4"/>
          </a:solidFill>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b="1" dirty="0">
                <a:latin typeface="Arial" panose="020B0604020202020204" pitchFamily="34" charset="0"/>
                <a:cs typeface="Arial" panose="020B0604020202020204" pitchFamily="34" charset="0"/>
              </a:rPr>
              <a:t>MCM#6 – Pollution Prevention and Good Housekeeping</a:t>
            </a:r>
          </a:p>
        </p:txBody>
      </p:sp>
      <p:sp>
        <p:nvSpPr>
          <p:cNvPr id="11" name="TextBox 10"/>
          <p:cNvSpPr txBox="1"/>
          <p:nvPr/>
        </p:nvSpPr>
        <p:spPr>
          <a:xfrm>
            <a:off x="1347635" y="3570455"/>
            <a:ext cx="8305800" cy="408623"/>
          </a:xfrm>
          <a:prstGeom prst="round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b="1" dirty="0">
                <a:latin typeface="Arial" panose="020B0604020202020204" pitchFamily="34" charset="0"/>
                <a:cs typeface="Arial" panose="020B0604020202020204" pitchFamily="34" charset="0"/>
              </a:rPr>
              <a:t>MCM#4 – Construction Site Runoff Control</a:t>
            </a:r>
          </a:p>
        </p:txBody>
      </p:sp>
      <p:sp>
        <p:nvSpPr>
          <p:cNvPr id="12" name="TextBox 11"/>
          <p:cNvSpPr txBox="1"/>
          <p:nvPr/>
        </p:nvSpPr>
        <p:spPr>
          <a:xfrm>
            <a:off x="1347635" y="5153977"/>
            <a:ext cx="8305800" cy="408623"/>
          </a:xfrm>
          <a:prstGeom prst="roundRect">
            <a:avLst/>
          </a:prstGeom>
          <a:solidFill>
            <a:schemeClr val="accent4">
              <a:lumMod val="50000"/>
            </a:schemeClr>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b="1" dirty="0">
                <a:latin typeface="Arial" panose="020B0604020202020204" pitchFamily="34" charset="0"/>
                <a:cs typeface="Arial" panose="020B0604020202020204" pitchFamily="34" charset="0"/>
              </a:rPr>
              <a:t>Pollutant Reduction Plan</a:t>
            </a:r>
          </a:p>
        </p:txBody>
      </p:sp>
      <p:pic>
        <p:nvPicPr>
          <p:cNvPr id="13" name="Picture 12">
            <a:extLst>
              <a:ext uri="{FF2B5EF4-FFF2-40B4-BE49-F238E27FC236}">
                <a16:creationId xmlns:a16="http://schemas.microsoft.com/office/drawing/2014/main" id="{8A57FBE3-7553-41FA-A8BC-F4A522836A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884" y="6273316"/>
            <a:ext cx="598932" cy="457200"/>
          </a:xfrm>
          <a:prstGeom prst="rect">
            <a:avLst/>
          </a:prstGeom>
        </p:spPr>
      </p:pic>
      <p:sp>
        <p:nvSpPr>
          <p:cNvPr id="17" name="TextBox 16">
            <a:extLst>
              <a:ext uri="{FF2B5EF4-FFF2-40B4-BE49-F238E27FC236}">
                <a16:creationId xmlns:a16="http://schemas.microsoft.com/office/drawing/2014/main" id="{3E5C607A-806F-43A4-A033-59E7FD60D1BA}"/>
              </a:ext>
            </a:extLst>
          </p:cNvPr>
          <p:cNvSpPr txBox="1"/>
          <p:nvPr/>
        </p:nvSpPr>
        <p:spPr>
          <a:xfrm>
            <a:off x="9730816" y="2024844"/>
            <a:ext cx="1980220" cy="3877985"/>
          </a:xfrm>
          <a:prstGeom prst="rect">
            <a:avLst/>
          </a:prstGeom>
          <a:noFill/>
        </p:spPr>
        <p:txBody>
          <a:bodyPr wrap="square" rtlCol="0">
            <a:spAutoFit/>
          </a:bodyPr>
          <a:lstStyle/>
          <a:p>
            <a:pPr marL="285750" indent="-285750">
              <a:buFont typeface="Arial" panose="020B0604020202020204" pitchFamily="34" charset="0"/>
              <a:buChar char="•"/>
            </a:pPr>
            <a:r>
              <a:rPr lang="en-US" dirty="0"/>
              <a:t>Understand</a:t>
            </a:r>
          </a:p>
          <a:p>
            <a:endParaRPr lang="en-US" dirty="0"/>
          </a:p>
          <a:p>
            <a:pPr marL="285750" indent="-285750">
              <a:buFont typeface="Arial" panose="020B0604020202020204" pitchFamily="34" charset="0"/>
              <a:buChar char="•"/>
            </a:pPr>
            <a:r>
              <a:rPr lang="en-US" dirty="0"/>
              <a:t>Join/Support</a:t>
            </a:r>
          </a:p>
          <a:p>
            <a:endParaRPr lang="en-US" dirty="0"/>
          </a:p>
          <a:p>
            <a:pPr marL="285750" indent="-285750">
              <a:buFont typeface="Arial" panose="020B0604020202020204" pitchFamily="34" charset="0"/>
              <a:buChar char="•"/>
            </a:pPr>
            <a:r>
              <a:rPr lang="en-US" dirty="0"/>
              <a:t>Pollution</a:t>
            </a:r>
          </a:p>
          <a:p>
            <a:endParaRPr lang="en-US" sz="1200" dirty="0"/>
          </a:p>
          <a:p>
            <a:pPr marL="285750" indent="-285750">
              <a:buFont typeface="Arial" panose="020B0604020202020204" pitchFamily="34" charset="0"/>
              <a:buChar char="•"/>
            </a:pPr>
            <a:r>
              <a:rPr lang="en-US" dirty="0"/>
              <a:t>Escaping Mud</a:t>
            </a:r>
          </a:p>
          <a:p>
            <a:endParaRPr lang="en-US" dirty="0"/>
          </a:p>
          <a:p>
            <a:pPr marL="285750" indent="-285750">
              <a:buFont typeface="Arial" panose="020B0604020202020204" pitchFamily="34" charset="0"/>
              <a:buChar char="•"/>
            </a:pPr>
            <a:r>
              <a:rPr lang="en-US" dirty="0"/>
              <a:t>Functionality</a:t>
            </a:r>
          </a:p>
          <a:p>
            <a:endParaRPr lang="en-US" dirty="0"/>
          </a:p>
          <a:p>
            <a:pPr marL="285750" indent="-285750">
              <a:buFont typeface="Arial" panose="020B0604020202020204" pitchFamily="34" charset="0"/>
              <a:buChar char="•"/>
            </a:pPr>
            <a:r>
              <a:rPr lang="en-US" dirty="0"/>
              <a:t>Maintenance</a:t>
            </a:r>
          </a:p>
          <a:p>
            <a:endParaRPr lang="en-US" dirty="0"/>
          </a:p>
          <a:p>
            <a:pPr marL="285750" indent="-285750">
              <a:buFont typeface="Arial" panose="020B0604020202020204" pitchFamily="34" charset="0"/>
              <a:buChar char="•"/>
            </a:pPr>
            <a:r>
              <a:rPr lang="en-US" dirty="0"/>
              <a:t>Mitigation</a:t>
            </a:r>
          </a:p>
          <a:p>
            <a:pPr marL="285750" indent="-285750">
              <a:buFont typeface="Arial" panose="020B0604020202020204" pitchFamily="34" charset="0"/>
              <a:buChar char="•"/>
            </a:pPr>
            <a:endParaRPr lang="en-US" dirty="0"/>
          </a:p>
        </p:txBody>
      </p:sp>
      <p:sp>
        <p:nvSpPr>
          <p:cNvPr id="14" name="Title 17">
            <a:extLst>
              <a:ext uri="{FF2B5EF4-FFF2-40B4-BE49-F238E27FC236}">
                <a16:creationId xmlns:a16="http://schemas.microsoft.com/office/drawing/2014/main" id="{379BE953-CA41-4B85-8CE5-23157D0FA270}"/>
              </a:ext>
            </a:extLst>
          </p:cNvPr>
          <p:cNvSpPr>
            <a:spLocks noGrp="1"/>
          </p:cNvSpPr>
          <p:nvPr>
            <p:ph type="title"/>
          </p:nvPr>
        </p:nvSpPr>
        <p:spPr>
          <a:xfrm>
            <a:off x="1522414" y="533400"/>
            <a:ext cx="9601200" cy="1143000"/>
          </a:xfrm>
        </p:spPr>
        <p:txBody>
          <a:bodyPr>
            <a:normAutofit fontScale="90000"/>
          </a:bodyPr>
          <a:lstStyle/>
          <a:p>
            <a:r>
              <a:rPr lang="en-US" dirty="0"/>
              <a:t>MS4 Permit Components</a:t>
            </a:r>
            <a:br>
              <a:rPr lang="en-US" dirty="0"/>
            </a:br>
            <a:r>
              <a:rPr lang="en-US" sz="2400" dirty="0"/>
              <a:t>Minimum Control Measures (MCMs) &amp; Pollution Reduction Plan (PRP)</a:t>
            </a:r>
            <a:endParaRPr lang="en-US" dirty="0"/>
          </a:p>
        </p:txBody>
      </p:sp>
    </p:spTree>
    <p:extLst>
      <p:ext uri="{BB962C8B-B14F-4D97-AF65-F5344CB8AC3E}">
        <p14:creationId xmlns:p14="http://schemas.microsoft.com/office/powerpoint/2010/main" val="157826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fade">
                                      <p:cBhvr>
                                        <p:cTn id="17" dur="500"/>
                                        <p:tgtEl>
                                          <p:spTgt spid="1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fade">
                                      <p:cBhvr>
                                        <p:cTn id="22" dur="500"/>
                                        <p:tgtEl>
                                          <p:spTgt spid="1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8" end="8"/>
                                            </p:txEl>
                                          </p:spTgt>
                                        </p:tgtEl>
                                        <p:attrNameLst>
                                          <p:attrName>style.visibility</p:attrName>
                                        </p:attrNameLst>
                                      </p:cBhvr>
                                      <p:to>
                                        <p:strVal val="visible"/>
                                      </p:to>
                                    </p:set>
                                    <p:animEffect transition="in" filter="fade">
                                      <p:cBhvr>
                                        <p:cTn id="27" dur="500"/>
                                        <p:tgtEl>
                                          <p:spTgt spid="1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10" end="10"/>
                                            </p:txEl>
                                          </p:spTgt>
                                        </p:tgtEl>
                                        <p:attrNameLst>
                                          <p:attrName>style.visibility</p:attrName>
                                        </p:attrNameLst>
                                      </p:cBhvr>
                                      <p:to>
                                        <p:strVal val="visible"/>
                                      </p:to>
                                    </p:set>
                                    <p:animEffect transition="in" filter="fade">
                                      <p:cBhvr>
                                        <p:cTn id="32" dur="500"/>
                                        <p:tgtEl>
                                          <p:spTgt spid="17">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xEl>
                                              <p:pRg st="12" end="12"/>
                                            </p:txEl>
                                          </p:spTgt>
                                        </p:tgtEl>
                                        <p:attrNameLst>
                                          <p:attrName>style.visibility</p:attrName>
                                        </p:attrNameLst>
                                      </p:cBhvr>
                                      <p:to>
                                        <p:strVal val="visible"/>
                                      </p:to>
                                    </p:set>
                                    <p:animEffect transition="in" filter="fade">
                                      <p:cBhvr>
                                        <p:cTn id="37" dur="500"/>
                                        <p:tgtEl>
                                          <p:spTgt spid="1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How Does Polluted Stormwater Happen?</a:t>
            </a:r>
          </a:p>
        </p:txBody>
      </p:sp>
      <p:sp>
        <p:nvSpPr>
          <p:cNvPr id="3" name="Content Placeholder 2"/>
          <p:cNvSpPr>
            <a:spLocks noGrp="1"/>
          </p:cNvSpPr>
          <p:nvPr>
            <p:ph sz="quarter" idx="13"/>
          </p:nvPr>
        </p:nvSpPr>
        <p:spPr>
          <a:xfrm>
            <a:off x="684036" y="1556792"/>
            <a:ext cx="4920635" cy="4447714"/>
          </a:xfrm>
        </p:spPr>
        <p:txBody>
          <a:bodyPr>
            <a:normAutofit fontScale="92500" lnSpcReduction="20000"/>
          </a:bodyPr>
          <a:lstStyle/>
          <a:p>
            <a:r>
              <a:rPr lang="en-US" sz="2400" dirty="0"/>
              <a:t>As stormwater travels it picks up pollutants from… </a:t>
            </a:r>
          </a:p>
          <a:p>
            <a:pPr lvl="1"/>
            <a:r>
              <a:rPr lang="en-US" sz="2000" dirty="0"/>
              <a:t>Lawns</a:t>
            </a:r>
          </a:p>
          <a:p>
            <a:pPr lvl="1"/>
            <a:r>
              <a:rPr lang="en-US" sz="2000" dirty="0"/>
              <a:t>Parking lots</a:t>
            </a:r>
          </a:p>
          <a:p>
            <a:pPr lvl="1"/>
            <a:r>
              <a:rPr lang="en-US" sz="2000" dirty="0"/>
              <a:t>Any other surface it crosses</a:t>
            </a:r>
          </a:p>
          <a:p>
            <a:r>
              <a:rPr lang="en-US" sz="2400" dirty="0"/>
              <a:t>Examples of pollutants</a:t>
            </a:r>
          </a:p>
          <a:p>
            <a:pPr lvl="1"/>
            <a:r>
              <a:rPr lang="en-US" sz="2000" dirty="0"/>
              <a:t>Motor vehicle fluid</a:t>
            </a:r>
          </a:p>
          <a:p>
            <a:pPr lvl="1"/>
            <a:r>
              <a:rPr lang="en-US" sz="2000" dirty="0"/>
              <a:t>Bacteria from pet waste</a:t>
            </a:r>
          </a:p>
          <a:p>
            <a:pPr lvl="1"/>
            <a:r>
              <a:rPr lang="en-US" sz="2000" dirty="0"/>
              <a:t>Road salt</a:t>
            </a:r>
          </a:p>
          <a:p>
            <a:r>
              <a:rPr lang="en-US" sz="2400" dirty="0"/>
              <a:t>Pollution is transported directly into streams, rivers and lakes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04671" y="1905000"/>
            <a:ext cx="6031622" cy="403469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993790" y="5939698"/>
            <a:ext cx="5253384" cy="261610"/>
          </a:xfrm>
          <a:prstGeom prst="rect">
            <a:avLst/>
          </a:prstGeom>
          <a:noFill/>
        </p:spPr>
        <p:txBody>
          <a:bodyPr wrap="square" rtlCol="0">
            <a:spAutoFit/>
          </a:bodyPr>
          <a:lstStyle/>
          <a:p>
            <a:pPr algn="ctr"/>
            <a:r>
              <a:rPr lang="en-US" sz="1050" dirty="0"/>
              <a:t>https://fnfsr.org/harrisonburg-stormwater-utility-fee/</a:t>
            </a:r>
          </a:p>
        </p:txBody>
      </p:sp>
    </p:spTree>
    <p:extLst>
      <p:ext uri="{BB962C8B-B14F-4D97-AF65-F5344CB8AC3E}">
        <p14:creationId xmlns:p14="http://schemas.microsoft.com/office/powerpoint/2010/main" val="3231997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B92E7-3A3A-49FF-8BB6-8CD45F992306}"/>
              </a:ext>
            </a:extLst>
          </p:cNvPr>
          <p:cNvSpPr>
            <a:spLocks noGrp="1"/>
          </p:cNvSpPr>
          <p:nvPr>
            <p:ph type="title"/>
          </p:nvPr>
        </p:nvSpPr>
        <p:spPr>
          <a:xfrm>
            <a:off x="4834272" y="640922"/>
            <a:ext cx="4103946" cy="699356"/>
          </a:xfrm>
        </p:spPr>
        <p:txBody>
          <a:bodyPr/>
          <a:lstStyle/>
          <a:p>
            <a:r>
              <a:rPr lang="en-US" dirty="0"/>
              <a:t>Today’s Topics</a:t>
            </a:r>
          </a:p>
        </p:txBody>
      </p:sp>
      <p:sp>
        <p:nvSpPr>
          <p:cNvPr id="3" name="Content Placeholder 2">
            <a:extLst>
              <a:ext uri="{FF2B5EF4-FFF2-40B4-BE49-F238E27FC236}">
                <a16:creationId xmlns:a16="http://schemas.microsoft.com/office/drawing/2014/main" id="{11146301-9AAA-4CBA-892A-1A91AB75A922}"/>
              </a:ext>
            </a:extLst>
          </p:cNvPr>
          <p:cNvSpPr>
            <a:spLocks noGrp="1"/>
          </p:cNvSpPr>
          <p:nvPr>
            <p:ph idx="1"/>
          </p:nvPr>
        </p:nvSpPr>
        <p:spPr>
          <a:xfrm>
            <a:off x="5014292" y="1628800"/>
            <a:ext cx="4896034" cy="4191000"/>
          </a:xfrm>
        </p:spPr>
        <p:txBody>
          <a:bodyPr/>
          <a:lstStyle/>
          <a:p>
            <a:r>
              <a:rPr lang="en-US" dirty="0"/>
              <a:t>Stormwater</a:t>
            </a:r>
          </a:p>
          <a:p>
            <a:r>
              <a:rPr lang="en-US" dirty="0"/>
              <a:t>MS4 Permit</a:t>
            </a:r>
          </a:p>
          <a:p>
            <a:pPr lvl="1"/>
            <a:r>
              <a:rPr lang="en-US" dirty="0"/>
              <a:t>Purpose</a:t>
            </a:r>
          </a:p>
          <a:p>
            <a:pPr lvl="1"/>
            <a:r>
              <a:rPr lang="en-US" dirty="0"/>
              <a:t>Components</a:t>
            </a:r>
          </a:p>
          <a:p>
            <a:r>
              <a:rPr lang="en-US" dirty="0"/>
              <a:t>Roles and Responsibilities</a:t>
            </a:r>
          </a:p>
          <a:p>
            <a:r>
              <a:rPr lang="en-US" dirty="0"/>
              <a:t>Middlesex Achievements</a:t>
            </a:r>
          </a:p>
          <a:p>
            <a:r>
              <a:rPr lang="en-US" dirty="0"/>
              <a:t>Next Steps</a:t>
            </a:r>
          </a:p>
          <a:p>
            <a:r>
              <a:rPr lang="en-US" dirty="0"/>
              <a:t>Q&amp;A</a:t>
            </a:r>
          </a:p>
          <a:p>
            <a:pPr algn="r"/>
            <a:endParaRPr lang="en-US" dirty="0"/>
          </a:p>
        </p:txBody>
      </p:sp>
      <p:pic>
        <p:nvPicPr>
          <p:cNvPr id="5" name="Picture 4">
            <a:extLst>
              <a:ext uri="{FF2B5EF4-FFF2-40B4-BE49-F238E27FC236}">
                <a16:creationId xmlns:a16="http://schemas.microsoft.com/office/drawing/2014/main" id="{1B1A07A3-9C81-49D9-B4C8-5621E30A105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12092" y="717122"/>
            <a:ext cx="3132813" cy="5427499"/>
          </a:xfrm>
          <a:prstGeom prst="rect">
            <a:avLst/>
          </a:prstGeom>
        </p:spPr>
      </p:pic>
    </p:spTree>
    <p:extLst>
      <p:ext uri="{BB962C8B-B14F-4D97-AF65-F5344CB8AC3E}">
        <p14:creationId xmlns:p14="http://schemas.microsoft.com/office/powerpoint/2010/main" val="3823820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Why Should I Care?</a:t>
            </a:r>
          </a:p>
        </p:txBody>
      </p:sp>
      <p:sp>
        <p:nvSpPr>
          <p:cNvPr id="3" name="Content Placeholder 2"/>
          <p:cNvSpPr>
            <a:spLocks noGrp="1"/>
          </p:cNvSpPr>
          <p:nvPr>
            <p:ph sz="quarter" idx="13"/>
          </p:nvPr>
        </p:nvSpPr>
        <p:spPr>
          <a:xfrm>
            <a:off x="717689" y="1484784"/>
            <a:ext cx="5312864" cy="4450862"/>
          </a:xfrm>
        </p:spPr>
        <p:txBody>
          <a:bodyPr>
            <a:normAutofit/>
          </a:bodyPr>
          <a:lstStyle/>
          <a:p>
            <a:r>
              <a:rPr lang="en-US" sz="2400" dirty="0"/>
              <a:t>Health Threat</a:t>
            </a:r>
          </a:p>
          <a:p>
            <a:pPr lvl="1"/>
            <a:r>
              <a:rPr lang="en-US" sz="2000" dirty="0"/>
              <a:t>Polluted water is harmful to</a:t>
            </a:r>
          </a:p>
          <a:p>
            <a:pPr lvl="2"/>
            <a:r>
              <a:rPr lang="en-US" sz="1800" dirty="0"/>
              <a:t>People</a:t>
            </a:r>
          </a:p>
          <a:p>
            <a:pPr lvl="2"/>
            <a:r>
              <a:rPr lang="en-US" sz="1800" dirty="0"/>
              <a:t>Aquatic life</a:t>
            </a:r>
          </a:p>
          <a:p>
            <a:pPr lvl="2"/>
            <a:r>
              <a:rPr lang="en-US" sz="1800" dirty="0"/>
              <a:t>Wildlife</a:t>
            </a:r>
          </a:p>
          <a:p>
            <a:pPr lvl="2"/>
            <a:r>
              <a:rPr lang="en-US" dirty="0"/>
              <a:t>Plants</a:t>
            </a:r>
          </a:p>
          <a:p>
            <a:pPr lvl="1"/>
            <a:r>
              <a:rPr lang="en-US" sz="2000" dirty="0"/>
              <a:t>It can kill or sicken fish, wildlife, and vegetation</a:t>
            </a:r>
          </a:p>
          <a:p>
            <a:pPr lvl="1"/>
            <a:r>
              <a:rPr lang="en-US" sz="2000" dirty="0"/>
              <a:t>Contaminate our drinking water</a:t>
            </a:r>
          </a:p>
          <a:p>
            <a:pPr lvl="1"/>
            <a:r>
              <a:rPr lang="en-US" sz="2000" dirty="0"/>
              <a:t>Cause people to get sick from eating fish or drinking water</a:t>
            </a:r>
          </a:p>
        </p:txBody>
      </p:sp>
      <p:pic>
        <p:nvPicPr>
          <p:cNvPr id="3074" name="Picture 2" descr="Related ima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96900" y="2474976"/>
            <a:ext cx="5440637" cy="2474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96900" y="4949953"/>
            <a:ext cx="5460594" cy="215444"/>
          </a:xfrm>
          <a:prstGeom prst="rect">
            <a:avLst/>
          </a:prstGeom>
          <a:noFill/>
        </p:spPr>
        <p:txBody>
          <a:bodyPr wrap="square" rtlCol="0">
            <a:spAutoFit/>
          </a:bodyPr>
          <a:lstStyle/>
          <a:p>
            <a:pPr algn="ctr"/>
            <a:r>
              <a:rPr lang="en-US" sz="800" dirty="0"/>
              <a:t>https://www.clipart.email/clipart/how-to-prevent-water-pollution-clipart-4891.html</a:t>
            </a:r>
          </a:p>
        </p:txBody>
      </p:sp>
    </p:spTree>
    <p:extLst>
      <p:ext uri="{BB962C8B-B14F-4D97-AF65-F5344CB8AC3E}">
        <p14:creationId xmlns:p14="http://schemas.microsoft.com/office/powerpoint/2010/main" val="834325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5147" y="1405508"/>
            <a:ext cx="4699185" cy="4191000"/>
          </a:xfrm>
        </p:spPr>
        <p:txBody>
          <a:bodyPr>
            <a:normAutofit/>
          </a:bodyPr>
          <a:lstStyle/>
          <a:p>
            <a:r>
              <a:rPr lang="en-US" sz="2400" dirty="0"/>
              <a:t>Expense</a:t>
            </a:r>
          </a:p>
          <a:p>
            <a:pPr lvl="1"/>
            <a:r>
              <a:rPr lang="en-US" sz="2000" dirty="0"/>
              <a:t>Preventing pollution is cheaper than removing the contaminates</a:t>
            </a:r>
          </a:p>
          <a:p>
            <a:r>
              <a:rPr lang="en-US" sz="2400" dirty="0"/>
              <a:t>Economic benefits</a:t>
            </a:r>
          </a:p>
          <a:p>
            <a:pPr lvl="1"/>
            <a:r>
              <a:rPr lang="en-US" sz="2000" dirty="0"/>
              <a:t>Higher residential property values</a:t>
            </a:r>
          </a:p>
          <a:p>
            <a:pPr lvl="1"/>
            <a:r>
              <a:rPr lang="en-US" sz="2000" dirty="0"/>
              <a:t>Protection of natural tourism and recreation industries </a:t>
            </a:r>
          </a:p>
        </p:txBody>
      </p:sp>
      <p:pic>
        <p:nvPicPr>
          <p:cNvPr id="6" name="Picture 5">
            <a:extLst>
              <a:ext uri="{FF2B5EF4-FFF2-40B4-BE49-F238E27FC236}">
                <a16:creationId xmlns:a16="http://schemas.microsoft.com/office/drawing/2014/main" id="{4995798D-561D-4994-81F1-61BBE9F516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1751" y="1104834"/>
            <a:ext cx="6528556" cy="4648332"/>
          </a:xfrm>
          <a:prstGeom prst="rect">
            <a:avLst/>
          </a:prstGeom>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0ECE098A-47B7-4B3A-9A5B-1FC86A111F67}"/>
              </a:ext>
            </a:extLst>
          </p:cNvPr>
          <p:cNvSpPr>
            <a:spLocks noGrp="1"/>
          </p:cNvSpPr>
          <p:nvPr>
            <p:ph type="title"/>
          </p:nvPr>
        </p:nvSpPr>
        <p:spPr>
          <a:xfrm>
            <a:off x="684036" y="524363"/>
            <a:ext cx="9601200" cy="1143000"/>
          </a:xfrm>
        </p:spPr>
        <p:txBody>
          <a:bodyPr>
            <a:normAutofit/>
          </a:bodyPr>
          <a:lstStyle/>
          <a:p>
            <a:r>
              <a:rPr lang="en-US" sz="4000" dirty="0">
                <a:latin typeface="Arial" panose="020B0604020202020204" pitchFamily="34" charset="0"/>
                <a:cs typeface="Arial" panose="020B0604020202020204" pitchFamily="34" charset="0"/>
              </a:rPr>
              <a:t>Why Should I Care?</a:t>
            </a:r>
          </a:p>
        </p:txBody>
      </p:sp>
      <p:sp>
        <p:nvSpPr>
          <p:cNvPr id="9" name="Rectangle 8">
            <a:extLst>
              <a:ext uri="{FF2B5EF4-FFF2-40B4-BE49-F238E27FC236}">
                <a16:creationId xmlns:a16="http://schemas.microsoft.com/office/drawing/2014/main" id="{857446BF-BDFC-4B48-A86F-692B09F8D76A}"/>
              </a:ext>
            </a:extLst>
          </p:cNvPr>
          <p:cNvSpPr/>
          <p:nvPr/>
        </p:nvSpPr>
        <p:spPr>
          <a:xfrm>
            <a:off x="7498568" y="5193196"/>
            <a:ext cx="4409811" cy="559970"/>
          </a:xfrm>
          <a:prstGeom prst="rect">
            <a:avLst/>
          </a:prstGeom>
        </p:spPr>
        <p:txBody>
          <a:bodyPr wrap="square">
            <a:spAutoFit/>
          </a:bodyPr>
          <a:lstStyle/>
          <a:p>
            <a:r>
              <a:rPr lang="en-US" sz="1000" dirty="0">
                <a:solidFill>
                  <a:srgbClr val="FFC000"/>
                </a:solidFill>
              </a:rPr>
              <a:t>https://static.wixstatic.com/media/3494a1_ffc6825772544955a6e41bb30197a444~mv2_d_3209_2285_s_2.jpg/v1/fit/w_1000%2Ch_1000%2Cal_c%2Cq_80/file.png</a:t>
            </a:r>
          </a:p>
        </p:txBody>
      </p:sp>
    </p:spTree>
    <p:extLst>
      <p:ext uri="{BB962C8B-B14F-4D97-AF65-F5344CB8AC3E}">
        <p14:creationId xmlns:p14="http://schemas.microsoft.com/office/powerpoint/2010/main" val="2287646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DF22D-EF5A-4908-8883-BEFF7A840822}"/>
              </a:ext>
            </a:extLst>
          </p:cNvPr>
          <p:cNvSpPr>
            <a:spLocks noGrp="1"/>
          </p:cNvSpPr>
          <p:nvPr>
            <p:ph type="title"/>
          </p:nvPr>
        </p:nvSpPr>
        <p:spPr>
          <a:xfrm>
            <a:off x="765820" y="573102"/>
            <a:ext cx="9601200" cy="1143000"/>
          </a:xfrm>
        </p:spPr>
        <p:txBody>
          <a:bodyPr>
            <a:normAutofit fontScale="90000"/>
          </a:bodyPr>
          <a:lstStyle/>
          <a:p>
            <a:r>
              <a:rPr lang="en-US" dirty="0"/>
              <a:t>What does it mean for you?</a:t>
            </a:r>
            <a:br>
              <a:rPr lang="en-US" dirty="0"/>
            </a:br>
            <a:endParaRPr lang="en-US" dirty="0"/>
          </a:p>
        </p:txBody>
      </p:sp>
      <p:sp>
        <p:nvSpPr>
          <p:cNvPr id="4" name="TextBox 3"/>
          <p:cNvSpPr txBox="1"/>
          <p:nvPr/>
        </p:nvSpPr>
        <p:spPr>
          <a:xfrm rot="549050">
            <a:off x="695590" y="2966437"/>
            <a:ext cx="11277600" cy="1862048"/>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1500" b="1" cap="sm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Documentation</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p:txBody>
      </p:sp>
      <p:pic>
        <p:nvPicPr>
          <p:cNvPr id="18439" name="Picture 7" descr="Document clipart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22667" y1="37743" x2="22667" y2="37743"/>
                        <a14:foregroundMark x1="18000" y1="28016" x2="18000" y2="28016"/>
                        <a14:foregroundMark x1="20000" y1="19844" x2="20000" y2="19844"/>
                        <a14:foregroundMark x1="24000" y1="14008" x2="24000" y2="14008"/>
                        <a14:foregroundMark x1="42667" y1="36576" x2="42667" y2="36576"/>
                        <a14:foregroundMark x1="75333" y1="53307" x2="75333" y2="53307"/>
                        <a14:foregroundMark x1="75667" y1="83268" x2="75667" y2="83268"/>
                        <a14:foregroundMark x1="50333" y1="68872" x2="50333" y2="68872"/>
                        <a14:foregroundMark x1="20000" y1="55253" x2="20000" y2="55253"/>
                        <a14:foregroundMark x1="11667" y1="14397" x2="11667" y2="14397"/>
                        <a14:foregroundMark x1="52667" y1="1556" x2="52667" y2="1556"/>
                        <a14:foregroundMark x1="55000" y1="31907" x2="55000" y2="31907"/>
                        <a14:foregroundMark x1="51000" y1="15953" x2="51000" y2="15953"/>
                        <a14:foregroundMark x1="41333" y1="5058" x2="41333" y2="5058"/>
                        <a14:foregroundMark x1="64333" y1="65759" x2="64333" y2="65759"/>
                        <a14:foregroundMark x1="47000" y1="57198" x2="47000" y2="57198"/>
                        <a14:foregroundMark x1="37667" y1="45525" x2="37667" y2="45525"/>
                        <a14:foregroundMark x1="34333" y1="40078" x2="34333" y2="36576"/>
                        <a14:foregroundMark x1="34333" y1="28405" x2="34333" y2="28405"/>
                        <a14:foregroundMark x1="35667" y1="19066" x2="35667" y2="19066"/>
                        <a14:foregroundMark x1="35667" y1="10895" x2="35667" y2="10895"/>
                        <a14:foregroundMark x1="52667" y1="36965" x2="52667" y2="36965"/>
                        <a14:foregroundMark x1="48000" y1="29572" x2="48000" y2="29572"/>
                        <a14:foregroundMark x1="45000" y1="17121" x2="45000" y2="17121"/>
                        <a14:foregroundMark x1="73000" y1="63035" x2="73000" y2="63035"/>
                        <a14:foregroundMark x1="69667" y1="73541" x2="68333" y2="73152"/>
                        <a14:foregroundMark x1="43000" y1="56420" x2="43000" y2="56420"/>
                        <a14:foregroundMark x1="48667" y1="43580" x2="48667" y2="43580"/>
                        <a14:foregroundMark x1="41667" y1="28016" x2="41667" y2="28016"/>
                      </a14:backgroundRemoval>
                    </a14:imgEffect>
                  </a14:imgLayer>
                </a14:imgProps>
              </a:ext>
              <a:ext uri="{28A0092B-C50C-407E-A947-70E740481C1C}">
                <a14:useLocalDpi xmlns:a14="http://schemas.microsoft.com/office/drawing/2010/main"/>
              </a:ext>
            </a:extLst>
          </a:blip>
          <a:srcRect/>
          <a:stretch>
            <a:fillRect/>
          </a:stretch>
        </p:blipFill>
        <p:spPr bwMode="auto">
          <a:xfrm rot="20763680">
            <a:off x="7507024" y="957677"/>
            <a:ext cx="3048000" cy="261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24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endCondLst>
                                    <p:cond evt="onNext" delay="0">
                                      <p:tgtEl>
                                        <p:sldTgt/>
                                      </p:tgtEl>
                                    </p:cond>
                                  </p:endCondLst>
                                  <p:iterate type="lt">
                                    <p:tmPct val="10000"/>
                                  </p:iterate>
                                  <p:childTnLst>
                                    <p:animClr clrSpc="hsl" dir="cw">
                                      <p:cBhvr override="childStyle">
                                        <p:cTn id="6" dur="1000" fill="hold"/>
                                        <p:tgtEl>
                                          <p:spTgt spid="4"/>
                                        </p:tgtEl>
                                        <p:attrNameLst>
                                          <p:attrName>style.color</p:attrName>
                                        </p:attrNameLst>
                                      </p:cBhvr>
                                      <p:by>
                                        <p:hsl h="7200000" s="0" l="0"/>
                                      </p:by>
                                    </p:animClr>
                                    <p:animClr clrSpc="hsl" dir="cw">
                                      <p:cBhvr>
                                        <p:cTn id="7" dur="1000" fill="hold"/>
                                        <p:tgtEl>
                                          <p:spTgt spid="4"/>
                                        </p:tgtEl>
                                        <p:attrNameLst>
                                          <p:attrName>fillcolor</p:attrName>
                                        </p:attrNameLst>
                                      </p:cBhvr>
                                      <p:by>
                                        <p:hsl h="7200000" s="0" l="0"/>
                                      </p:by>
                                    </p:animClr>
                                    <p:animClr clrSpc="hsl" dir="cw">
                                      <p:cBhvr>
                                        <p:cTn id="8" dur="1000" fill="hold"/>
                                        <p:tgtEl>
                                          <p:spTgt spid="4"/>
                                        </p:tgtEl>
                                        <p:attrNameLst>
                                          <p:attrName>stroke.color</p:attrName>
                                        </p:attrNameLst>
                                      </p:cBhvr>
                                      <p:by>
                                        <p:hsl h="7200000" s="0" l="0"/>
                                      </p:by>
                                    </p:animClr>
                                    <p:set>
                                      <p:cBhvr>
                                        <p:cTn id="9" dur="1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C735-5F0E-48C4-8505-4B4ADBBB1DF7}"/>
              </a:ext>
            </a:extLst>
          </p:cNvPr>
          <p:cNvSpPr>
            <a:spLocks noGrp="1"/>
          </p:cNvSpPr>
          <p:nvPr>
            <p:ph type="title"/>
          </p:nvPr>
        </p:nvSpPr>
        <p:spPr/>
        <p:txBody>
          <a:bodyPr/>
          <a:lstStyle/>
          <a:p>
            <a:r>
              <a:rPr lang="en-US" dirty="0"/>
              <a:t>Roles and Responsibilities</a:t>
            </a:r>
          </a:p>
        </p:txBody>
      </p:sp>
      <p:sp>
        <p:nvSpPr>
          <p:cNvPr id="3" name="Text Placeholder 2">
            <a:extLst>
              <a:ext uri="{FF2B5EF4-FFF2-40B4-BE49-F238E27FC236}">
                <a16:creationId xmlns:a16="http://schemas.microsoft.com/office/drawing/2014/main" id="{1738A9FF-A384-4E15-B8F6-68E6459CA0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58876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2.bp.blogspot.com/-qnXizgpz27E/V5E1_0VbMdI/AAAAAAAABLE/D5ygT1iLrYMO_5yMVHjYrVEyFUaFHT4IwCLcB/s1600/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81061" y="-128727"/>
            <a:ext cx="8745422" cy="69858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Middlesex MS4</a:t>
            </a:r>
            <a:br>
              <a:rPr lang="en-US" dirty="0"/>
            </a:br>
            <a:endParaRPr lang="en-US" dirty="0"/>
          </a:p>
        </p:txBody>
      </p:sp>
      <p:sp>
        <p:nvSpPr>
          <p:cNvPr id="3" name="Content Placeholder 2"/>
          <p:cNvSpPr>
            <a:spLocks noGrp="1"/>
          </p:cNvSpPr>
          <p:nvPr>
            <p:ph sz="quarter" idx="13"/>
          </p:nvPr>
        </p:nvSpPr>
        <p:spPr>
          <a:xfrm>
            <a:off x="539725" y="1759676"/>
            <a:ext cx="5662699" cy="4981691"/>
          </a:xfrm>
        </p:spPr>
        <p:txBody>
          <a:bodyPr>
            <a:normAutofit/>
          </a:bodyPr>
          <a:lstStyle/>
          <a:p>
            <a:pPr>
              <a:spcAft>
                <a:spcPts val="1799"/>
              </a:spcAft>
            </a:pPr>
            <a:r>
              <a:rPr lang="en-US" dirty="0"/>
              <a:t>Middlesex is responsible for maintaining storm water systems</a:t>
            </a:r>
          </a:p>
          <a:p>
            <a:pPr lvl="1"/>
            <a:r>
              <a:rPr lang="en-US" dirty="0"/>
              <a:t>Comprehensive Stormwater Management Program (</a:t>
            </a:r>
            <a:r>
              <a:rPr lang="en-US" dirty="0" err="1"/>
              <a:t>SWMP</a:t>
            </a:r>
            <a:r>
              <a:rPr lang="en-US" dirty="0"/>
              <a:t>)</a:t>
            </a:r>
          </a:p>
          <a:p>
            <a:pPr lvl="1"/>
            <a:r>
              <a:rPr lang="en-US" dirty="0"/>
              <a:t>Prevention and reduction of pollution in stormwater is essential to the SWMP</a:t>
            </a:r>
          </a:p>
        </p:txBody>
      </p:sp>
      <p:sp>
        <p:nvSpPr>
          <p:cNvPr id="4" name="Rectangle 3"/>
          <p:cNvSpPr/>
          <p:nvPr/>
        </p:nvSpPr>
        <p:spPr>
          <a:xfrm>
            <a:off x="7325964" y="6272484"/>
            <a:ext cx="3361024" cy="584623"/>
          </a:xfrm>
          <a:prstGeom prst="rect">
            <a:avLst/>
          </a:prstGeom>
        </p:spPr>
        <p:txBody>
          <a:bodyPr wrap="square">
            <a:spAutoFit/>
          </a:bodyPr>
          <a:lstStyle/>
          <a:p>
            <a:r>
              <a:rPr lang="en-US" sz="800" dirty="0">
                <a:solidFill>
                  <a:schemeClr val="tx2">
                    <a:lumMod val="75000"/>
                  </a:schemeClr>
                </a:solidFill>
              </a:rPr>
              <a:t>FROM WEB</a:t>
            </a:r>
          </a:p>
          <a:p>
            <a:r>
              <a:rPr lang="en-US" sz="800" dirty="0">
                <a:solidFill>
                  <a:schemeClr val="tx2">
                    <a:lumMod val="75000"/>
                  </a:schemeClr>
                </a:solidFill>
              </a:rPr>
              <a:t>https://2.bp.blogspot.com/-qnXizgpz27E/V5E1_0VbMdI/AAAAAAAABLE/D5ygT1iLrYMO_5yMVHjYrVEyFUaFHT4IwCLcB/s1600/2.png</a:t>
            </a:r>
          </a:p>
        </p:txBody>
      </p:sp>
      <p:sp>
        <p:nvSpPr>
          <p:cNvPr id="6" name="TextBox 5"/>
          <p:cNvSpPr txBox="1"/>
          <p:nvPr/>
        </p:nvSpPr>
        <p:spPr>
          <a:xfrm>
            <a:off x="545684" y="4579768"/>
            <a:ext cx="6576196" cy="1753869"/>
          </a:xfrm>
          <a:prstGeom prst="rect">
            <a:avLst/>
          </a:prstGeom>
          <a:solidFill>
            <a:srgbClr val="D0DAC0">
              <a:alpha val="25098"/>
            </a:srgbClr>
          </a:solidFill>
        </p:spPr>
        <p:txBody>
          <a:bodyPr wrap="square" rtlCol="0">
            <a:spAutoFit/>
          </a:bodyPr>
          <a:lstStyle/>
          <a:p>
            <a:pPr marL="0" lvl="3"/>
            <a:r>
              <a:rPr lang="en-US" sz="3599" dirty="0">
                <a:solidFill>
                  <a:srgbClr val="FF0000"/>
                </a:solidFill>
                <a:effectLst>
                  <a:outerShdw blurRad="50800" dist="38100" dir="5400000" algn="t" rotWithShape="0">
                    <a:prstClr val="black">
                      <a:alpha val="40000"/>
                    </a:prstClr>
                  </a:outerShdw>
                </a:effectLst>
              </a:rPr>
              <a:t>Middlesex Employees are </a:t>
            </a:r>
            <a:r>
              <a:rPr lang="en-US" sz="5398" dirty="0">
                <a:ln>
                  <a:solidFill>
                    <a:sysClr val="windowText" lastClr="000000"/>
                  </a:solidFill>
                </a:ln>
                <a:solidFill>
                  <a:srgbClr val="FF0000"/>
                </a:solidFill>
                <a:effectLst>
                  <a:outerShdw blurRad="50800" dist="38100" dir="5400000" algn="t" rotWithShape="0">
                    <a:prstClr val="black">
                      <a:alpha val="40000"/>
                    </a:prstClr>
                  </a:outerShdw>
                </a:effectLst>
              </a:rPr>
              <a:t>critical</a:t>
            </a:r>
            <a:r>
              <a:rPr lang="en-US" sz="3599" dirty="0">
                <a:solidFill>
                  <a:srgbClr val="00B050"/>
                </a:solidFill>
                <a:effectLst>
                  <a:outerShdw blurRad="50800" dist="38100" dir="5400000" algn="t" rotWithShape="0">
                    <a:prstClr val="black">
                      <a:alpha val="40000"/>
                    </a:prstClr>
                  </a:outerShdw>
                </a:effectLst>
              </a:rPr>
              <a:t> </a:t>
            </a:r>
            <a:r>
              <a:rPr lang="en-US" sz="3599" dirty="0">
                <a:solidFill>
                  <a:srgbClr val="FF0000"/>
                </a:solidFill>
                <a:effectLst>
                  <a:outerShdw blurRad="50800" dist="38100" dir="5400000" algn="t" rotWithShape="0">
                    <a:prstClr val="black">
                      <a:alpha val="40000"/>
                    </a:prstClr>
                  </a:outerShdw>
                </a:effectLst>
              </a:rPr>
              <a:t>to Success</a:t>
            </a:r>
          </a:p>
          <a:p>
            <a:endParaRPr lang="en-US" sz="1799" dirty="0"/>
          </a:p>
        </p:txBody>
      </p:sp>
    </p:spTree>
    <p:extLst>
      <p:ext uri="{BB962C8B-B14F-4D97-AF65-F5344CB8AC3E}">
        <p14:creationId xmlns:p14="http://schemas.microsoft.com/office/powerpoint/2010/main" val="1749693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MCM#3</a:t>
            </a:r>
            <a:br>
              <a:rPr lang="en-US" dirty="0"/>
            </a:br>
            <a:r>
              <a:rPr lang="en-US" dirty="0"/>
              <a:t>What is an Illicit Discharge?</a:t>
            </a:r>
          </a:p>
        </p:txBody>
      </p:sp>
      <p:pic>
        <p:nvPicPr>
          <p:cNvPr id="4" name="Picture 3">
            <a:extLst>
              <a:ext uri="{FF2B5EF4-FFF2-40B4-BE49-F238E27FC236}">
                <a16:creationId xmlns:a16="http://schemas.microsoft.com/office/drawing/2014/main" id="{4D893EF3-3D05-4E14-80E7-0917AE78C3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6662" y="1610476"/>
            <a:ext cx="9141619" cy="452510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7138528" y="398675"/>
            <a:ext cx="4631755" cy="1815409"/>
          </a:xfrm>
          <a:prstGeom prst="rect">
            <a:avLst/>
          </a:prstGeom>
          <a:solidFill>
            <a:schemeClr val="bg1"/>
          </a:solidFill>
          <a:ln>
            <a:solidFill>
              <a:schemeClr val="tx1"/>
            </a:solidFill>
          </a:ln>
        </p:spPr>
        <p:txBody>
          <a:bodyPr wrap="square" rtlCol="0">
            <a:spAutoFit/>
          </a:bodyPr>
          <a:lstStyle/>
          <a:p>
            <a:r>
              <a:rPr lang="en-US" sz="2399" dirty="0"/>
              <a:t>In addition to pipes, swales and basins, Stormwater System includes the </a:t>
            </a:r>
            <a:r>
              <a:rPr lang="en-US" sz="3199" dirty="0">
                <a:ln>
                  <a:solidFill>
                    <a:sysClr val="windowText" lastClr="000000"/>
                  </a:solidFill>
                </a:ln>
                <a:solidFill>
                  <a:srgbClr val="FFC000"/>
                </a:solidFill>
              </a:rPr>
              <a:t>Roadway</a:t>
            </a:r>
            <a:r>
              <a:rPr lang="en-US" sz="2399" dirty="0"/>
              <a:t> itself &amp; </a:t>
            </a:r>
            <a:r>
              <a:rPr lang="en-US" sz="3199" dirty="0">
                <a:ln>
                  <a:solidFill>
                    <a:sysClr val="windowText" lastClr="000000"/>
                  </a:solidFill>
                </a:ln>
                <a:solidFill>
                  <a:srgbClr val="FFC000"/>
                </a:solidFill>
              </a:rPr>
              <a:t>Eroded Ditches</a:t>
            </a:r>
            <a:r>
              <a:rPr lang="en-US" sz="2399" dirty="0"/>
              <a:t>!!!</a:t>
            </a:r>
          </a:p>
        </p:txBody>
      </p:sp>
      <p:grpSp>
        <p:nvGrpSpPr>
          <p:cNvPr id="3" name="Group 2"/>
          <p:cNvGrpSpPr/>
          <p:nvPr/>
        </p:nvGrpSpPr>
        <p:grpSpPr>
          <a:xfrm>
            <a:off x="910447" y="1843539"/>
            <a:ext cx="8409651" cy="2780402"/>
            <a:chOff x="910685" y="1843125"/>
            <a:chExt cx="8411841" cy="2781126"/>
          </a:xfrm>
        </p:grpSpPr>
        <p:cxnSp>
          <p:nvCxnSpPr>
            <p:cNvPr id="11" name="Straight Arrow Connector 10"/>
            <p:cNvCxnSpPr/>
            <p:nvPr/>
          </p:nvCxnSpPr>
          <p:spPr>
            <a:xfrm>
              <a:off x="3374571" y="2760632"/>
              <a:ext cx="5947955" cy="80336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288177" y="2760632"/>
              <a:ext cx="1025434" cy="93180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313611" y="2760632"/>
              <a:ext cx="1310640" cy="186361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313611" y="2760632"/>
              <a:ext cx="4093029" cy="175476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10685" y="1843125"/>
              <a:ext cx="2743200" cy="954356"/>
            </a:xfrm>
            <a:prstGeom prst="rect">
              <a:avLst/>
            </a:prstGeom>
            <a:solidFill>
              <a:schemeClr val="bg1"/>
            </a:solidFill>
            <a:ln>
              <a:solidFill>
                <a:schemeClr val="tx1"/>
              </a:solidFill>
            </a:ln>
          </p:spPr>
          <p:txBody>
            <a:bodyPr wrap="square" rtlCol="0">
              <a:spAutoFit/>
            </a:bodyPr>
            <a:lstStyle/>
            <a:p>
              <a:r>
                <a:rPr lang="en-US" sz="2800" dirty="0"/>
                <a:t>Not Pure Stormwater</a:t>
              </a:r>
            </a:p>
          </p:txBody>
        </p:sp>
      </p:grpSp>
    </p:spTree>
    <p:extLst>
      <p:ext uri="{BB962C8B-B14F-4D97-AF65-F5344CB8AC3E}">
        <p14:creationId xmlns:p14="http://schemas.microsoft.com/office/powerpoint/2010/main" val="335313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800" y="603738"/>
            <a:ext cx="9601200" cy="1143000"/>
          </a:xfrm>
        </p:spPr>
        <p:txBody>
          <a:bodyPr>
            <a:normAutofit fontScale="90000"/>
          </a:bodyPr>
          <a:lstStyle/>
          <a:p>
            <a:r>
              <a:rPr lang="en-US" dirty="0"/>
              <a:t>MCM3- Illicit Discharge Detection &amp; Elimination (IDD&amp;E) Overview</a:t>
            </a:r>
          </a:p>
        </p:txBody>
      </p:sp>
      <p:sp>
        <p:nvSpPr>
          <p:cNvPr id="3" name="Content Placeholder 2"/>
          <p:cNvSpPr>
            <a:spLocks noGrp="1"/>
          </p:cNvSpPr>
          <p:nvPr>
            <p:ph sz="quarter" idx="13"/>
          </p:nvPr>
        </p:nvSpPr>
        <p:spPr>
          <a:xfrm>
            <a:off x="592829" y="1841918"/>
            <a:ext cx="10666808" cy="4251378"/>
          </a:xfrm>
        </p:spPr>
        <p:txBody>
          <a:bodyPr>
            <a:normAutofit/>
          </a:bodyPr>
          <a:lstStyle/>
          <a:p>
            <a:r>
              <a:rPr lang="en-US" dirty="0"/>
              <a:t>Develop, implement and enforce a program to detect and eliminate illicit discharges</a:t>
            </a:r>
          </a:p>
          <a:p>
            <a:r>
              <a:rPr lang="en-US" dirty="0"/>
              <a:t>Includes MS4 permitting area only</a:t>
            </a:r>
          </a:p>
          <a:p>
            <a:r>
              <a:rPr lang="en-US" u="sng" dirty="0"/>
              <a:t>Middlesex Township program</a:t>
            </a:r>
            <a:r>
              <a:rPr lang="en-US" dirty="0"/>
              <a:t>:</a:t>
            </a:r>
          </a:p>
          <a:p>
            <a:pPr lvl="1"/>
            <a:r>
              <a:rPr lang="en-US" dirty="0"/>
              <a:t>outfall inspections</a:t>
            </a:r>
          </a:p>
          <a:p>
            <a:pPr lvl="1"/>
            <a:r>
              <a:rPr lang="en-US" dirty="0"/>
              <a:t>illicit discharge reporting</a:t>
            </a:r>
          </a:p>
          <a:p>
            <a:pPr lvl="1"/>
            <a:r>
              <a:rPr lang="en-US" dirty="0"/>
              <a:t>illicit discharge elimination</a:t>
            </a:r>
          </a:p>
          <a:p>
            <a:pPr lvl="1"/>
            <a:r>
              <a:rPr lang="en-US" dirty="0"/>
              <a:t>documentation</a:t>
            </a:r>
          </a:p>
        </p:txBody>
      </p:sp>
      <p:pic>
        <p:nvPicPr>
          <p:cNvPr id="4" name="Picture 3" descr="SoapSuds-Bluemont-Outfall-06-02-2011-001_825x619_VA">
            <a:extLst>
              <a:ext uri="{FF2B5EF4-FFF2-40B4-BE49-F238E27FC236}">
                <a16:creationId xmlns:a16="http://schemas.microsoft.com/office/drawing/2014/main" id="{49EF46F1-1B48-4BE7-A6EE-4A4478C134FE}"/>
              </a:ext>
            </a:extLst>
          </p:cNvPr>
          <p:cNvPicPr>
            <a:picLocks noChangeAspect="1" noChangeArrowheads="1"/>
          </p:cNvPicPr>
          <p:nvPr/>
        </p:nvPicPr>
        <p:blipFill>
          <a:blip r:embed="rId3" cstate="screen">
            <a:lum bright="20000" contrast="20000"/>
            <a:extLst>
              <a:ext uri="{28A0092B-C50C-407E-A947-70E740481C1C}">
                <a14:useLocalDpi xmlns:a14="http://schemas.microsoft.com/office/drawing/2010/main"/>
              </a:ext>
            </a:extLst>
          </a:blip>
          <a:srcRect/>
          <a:stretch>
            <a:fillRect/>
          </a:stretch>
        </p:blipFill>
        <p:spPr bwMode="auto">
          <a:xfrm>
            <a:off x="5842384" y="2852936"/>
            <a:ext cx="4798640"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0000FF"/>
                </a:solidFill>
              </a14:hiddenFill>
            </a:ext>
          </a:extLst>
        </p:spPr>
      </p:pic>
    </p:spTree>
    <p:extLst>
      <p:ext uri="{BB962C8B-B14F-4D97-AF65-F5344CB8AC3E}">
        <p14:creationId xmlns:p14="http://schemas.microsoft.com/office/powerpoint/2010/main" val="1370933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542404" y="1747176"/>
            <a:ext cx="3832197" cy="4449703"/>
          </a:xfrm>
        </p:spPr>
        <p:txBody>
          <a:bodyPr>
            <a:normAutofit fontScale="25000" lnSpcReduction="20000"/>
          </a:bodyPr>
          <a:lstStyle/>
          <a:p>
            <a:r>
              <a:rPr lang="en-US" sz="8000" dirty="0">
                <a:latin typeface="Arial" panose="020B0604020202020204" pitchFamily="34" charset="0"/>
                <a:cs typeface="Arial" panose="020B0604020202020204" pitchFamily="34" charset="0"/>
              </a:rPr>
              <a:t>Nonresidential Vehicle Wash Water</a:t>
            </a:r>
          </a:p>
          <a:p>
            <a:r>
              <a:rPr lang="en-US" sz="8000" dirty="0">
                <a:latin typeface="Arial" panose="020B0604020202020204" pitchFamily="34" charset="0"/>
                <a:cs typeface="Arial" panose="020B0604020202020204" pitchFamily="34" charset="0"/>
              </a:rPr>
              <a:t>Accidental Spills (Hazardous and non-hazardous materials)</a:t>
            </a:r>
          </a:p>
          <a:p>
            <a:r>
              <a:rPr lang="en-US" sz="8000" dirty="0">
                <a:latin typeface="Arial" panose="020B0604020202020204" pitchFamily="34" charset="0"/>
                <a:cs typeface="Arial" panose="020B0604020202020204" pitchFamily="34" charset="0"/>
              </a:rPr>
              <a:t>Direct Discharge of Agricultural Wastes</a:t>
            </a:r>
          </a:p>
          <a:p>
            <a:r>
              <a:rPr lang="en-US" sz="8000" dirty="0">
                <a:latin typeface="Arial" panose="020B0604020202020204" pitchFamily="34" charset="0"/>
                <a:cs typeface="Arial" panose="020B0604020202020204" pitchFamily="34" charset="0"/>
              </a:rPr>
              <a:t>Cooking Oil and Grease</a:t>
            </a:r>
          </a:p>
          <a:p>
            <a:r>
              <a:rPr lang="en-US" sz="8000" dirty="0">
                <a:latin typeface="Arial" panose="020B0604020202020204" pitchFamily="34" charset="0"/>
                <a:cs typeface="Arial" panose="020B0604020202020204" pitchFamily="34" charset="0"/>
              </a:rPr>
              <a:t>Sanitary wastewater from showers, sinks, etc.</a:t>
            </a:r>
          </a:p>
          <a:p>
            <a:r>
              <a:rPr lang="en-US" sz="8000" dirty="0">
                <a:latin typeface="Arial" panose="020B0604020202020204" pitchFamily="34" charset="0"/>
                <a:cs typeface="Arial" panose="020B0604020202020204" pitchFamily="34" charset="0"/>
              </a:rPr>
              <a:t>Unauthorized Connections</a:t>
            </a:r>
          </a:p>
          <a:p>
            <a:r>
              <a:rPr lang="en-US" sz="8000" dirty="0">
                <a:latin typeface="Arial" panose="020B0604020202020204" pitchFamily="34" charset="0"/>
                <a:cs typeface="Arial" panose="020B0604020202020204" pitchFamily="34" charset="0"/>
              </a:rPr>
              <a:t>Concrete Washout Water</a:t>
            </a:r>
          </a:p>
          <a:p>
            <a:endParaRPr lang="en-US" sz="8000"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5" name="Content Placeholder 4"/>
          <p:cNvSpPr>
            <a:spLocks noGrp="1"/>
          </p:cNvSpPr>
          <p:nvPr>
            <p:ph sz="quarter" idx="14"/>
          </p:nvPr>
        </p:nvSpPr>
        <p:spPr>
          <a:xfrm>
            <a:off x="4599960" y="1736293"/>
            <a:ext cx="3852204" cy="4663733"/>
          </a:xfrm>
        </p:spPr>
        <p:txBody>
          <a:bodyPr>
            <a:normAutofit/>
          </a:bodyPr>
          <a:lstStyle/>
          <a:p>
            <a:r>
              <a:rPr lang="en-US" dirty="0">
                <a:latin typeface="Arial" panose="020B0604020202020204" pitchFamily="34" charset="0"/>
                <a:cs typeface="Arial" panose="020B0604020202020204" pitchFamily="34" charset="0"/>
              </a:rPr>
              <a:t>Solid Waste Dumping </a:t>
            </a:r>
          </a:p>
          <a:p>
            <a:r>
              <a:rPr lang="en-US" dirty="0">
                <a:latin typeface="Arial" panose="020B0604020202020204" pitchFamily="34" charset="0"/>
                <a:cs typeface="Arial" panose="020B0604020202020204" pitchFamily="34" charset="0"/>
              </a:rPr>
              <a:t>Sewer Discharges</a:t>
            </a:r>
          </a:p>
          <a:p>
            <a:r>
              <a:rPr lang="en-US" dirty="0">
                <a:latin typeface="Arial" panose="020B0604020202020204" pitchFamily="34" charset="0"/>
                <a:cs typeface="Arial" panose="020B0604020202020204" pitchFamily="34" charset="0"/>
              </a:rPr>
              <a:t>Fertilizer, Pesticides and Herbicides – Misapplied or Over applied</a:t>
            </a:r>
          </a:p>
          <a:p>
            <a:r>
              <a:rPr lang="en-US" dirty="0">
                <a:latin typeface="Arial" panose="020B0604020202020204" pitchFamily="34" charset="0"/>
                <a:cs typeface="Arial" panose="020B0604020202020204" pitchFamily="34" charset="0"/>
              </a:rPr>
              <a:t>Septic/Sanitary Sewer Discharges</a:t>
            </a:r>
          </a:p>
          <a:p>
            <a:r>
              <a:rPr lang="en-US" dirty="0">
                <a:latin typeface="Arial" panose="020B0604020202020204" pitchFamily="34" charset="0"/>
                <a:cs typeface="Arial" panose="020B0604020202020204" pitchFamily="34" charset="0"/>
              </a:rPr>
              <a:t>Improper disposal of fluids (oil, gas, solvents, etc.)</a:t>
            </a:r>
          </a:p>
        </p:txBody>
      </p:sp>
      <p:pic>
        <p:nvPicPr>
          <p:cNvPr id="7" name="Picture 4" descr="ConcreteWashout">
            <a:extLst>
              <a:ext uri="{FF2B5EF4-FFF2-40B4-BE49-F238E27FC236}">
                <a16:creationId xmlns:a16="http://schemas.microsoft.com/office/drawing/2014/main" id="{0D0E2083-6AF5-4AB6-9B73-660E18F4DA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91460" y="-546759"/>
            <a:ext cx="5484971" cy="7870363"/>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p:cNvSpPr>
            <a:spLocks noGrp="1"/>
          </p:cNvSpPr>
          <p:nvPr>
            <p:ph type="title"/>
          </p:nvPr>
        </p:nvSpPr>
        <p:spPr/>
        <p:txBody>
          <a:bodyPr>
            <a:normAutofit/>
          </a:bodyPr>
          <a:lstStyle/>
          <a:p>
            <a:r>
              <a:rPr lang="en-US" dirty="0"/>
              <a:t>Discharges that </a:t>
            </a:r>
            <a:r>
              <a:rPr lang="en-US" u="sng" dirty="0">
                <a:solidFill>
                  <a:srgbClr val="FF0000"/>
                </a:solidFill>
              </a:rPr>
              <a:t>ARE</a:t>
            </a:r>
            <a:br>
              <a:rPr lang="en-US" dirty="0">
                <a:solidFill>
                  <a:srgbClr val="FF0000"/>
                </a:solidFill>
              </a:rPr>
            </a:br>
            <a:r>
              <a:rPr lang="en-US" dirty="0"/>
              <a:t>Potential Illicit Discharges</a:t>
            </a:r>
          </a:p>
        </p:txBody>
      </p:sp>
    </p:spTree>
    <p:extLst>
      <p:ext uri="{BB962C8B-B14F-4D97-AF65-F5344CB8AC3E}">
        <p14:creationId xmlns:p14="http://schemas.microsoft.com/office/powerpoint/2010/main" val="477351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vehiclespill">
            <a:extLst>
              <a:ext uri="{FF2B5EF4-FFF2-40B4-BE49-F238E27FC236}">
                <a16:creationId xmlns:a16="http://schemas.microsoft.com/office/drawing/2014/main" id="{47D83E8A-C527-4CE5-9C51-04A0B059B61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02627" y="3437621"/>
            <a:ext cx="4817633" cy="29162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00FF"/>
                </a:solidFill>
              </a14:hiddenFill>
            </a:ext>
          </a:extLst>
        </p:spPr>
      </p:pic>
      <p:sp>
        <p:nvSpPr>
          <p:cNvPr id="2" name="Title 1"/>
          <p:cNvSpPr>
            <a:spLocks noGrp="1"/>
          </p:cNvSpPr>
          <p:nvPr>
            <p:ph type="title"/>
          </p:nvPr>
        </p:nvSpPr>
        <p:spPr/>
        <p:txBody>
          <a:bodyPr>
            <a:normAutofit/>
          </a:bodyPr>
          <a:lstStyle/>
          <a:p>
            <a:r>
              <a:rPr lang="en-US" dirty="0"/>
              <a:t>Discharges that are</a:t>
            </a:r>
            <a:r>
              <a:rPr lang="en-US" dirty="0">
                <a:solidFill>
                  <a:srgbClr val="FF0000"/>
                </a:solidFill>
              </a:rPr>
              <a:t> </a:t>
            </a:r>
            <a:r>
              <a:rPr lang="en-US" u="sng" dirty="0">
                <a:solidFill>
                  <a:srgbClr val="FF0000"/>
                </a:solidFill>
              </a:rPr>
              <a:t>NOT</a:t>
            </a:r>
            <a:br>
              <a:rPr lang="en-US" dirty="0">
                <a:solidFill>
                  <a:srgbClr val="FF0000"/>
                </a:solidFill>
              </a:rPr>
            </a:br>
            <a:r>
              <a:rPr lang="en-US" dirty="0"/>
              <a:t>Potential Illicit Discharges</a:t>
            </a:r>
          </a:p>
        </p:txBody>
      </p:sp>
      <p:sp>
        <p:nvSpPr>
          <p:cNvPr id="3" name="Content Placeholder 2"/>
          <p:cNvSpPr>
            <a:spLocks noGrp="1"/>
          </p:cNvSpPr>
          <p:nvPr>
            <p:ph sz="quarter" idx="13"/>
          </p:nvPr>
        </p:nvSpPr>
        <p:spPr>
          <a:xfrm>
            <a:off x="722661" y="1484784"/>
            <a:ext cx="5256431" cy="4938127"/>
          </a:xfrm>
        </p:spPr>
        <p:txBody>
          <a:bodyPr>
            <a:noAutofit/>
          </a:bodyPr>
          <a:lstStyle/>
          <a:p>
            <a:pPr>
              <a:lnSpc>
                <a:spcPct val="100000"/>
              </a:lnSpc>
              <a:spcBef>
                <a:spcPts val="0"/>
              </a:spcBef>
              <a:spcAft>
                <a:spcPts val="800"/>
              </a:spcAft>
            </a:pPr>
            <a:r>
              <a:rPr lang="en-US" sz="1900" dirty="0">
                <a:latin typeface="Arial" panose="020B0604020202020204" pitchFamily="34" charset="0"/>
                <a:cs typeface="Arial" panose="020B0604020202020204" pitchFamily="34" charset="0"/>
              </a:rPr>
              <a:t>Fire-fighting activity</a:t>
            </a:r>
          </a:p>
          <a:p>
            <a:pPr>
              <a:lnSpc>
                <a:spcPct val="100000"/>
              </a:lnSpc>
              <a:spcBef>
                <a:spcPts val="0"/>
              </a:spcBef>
              <a:spcAft>
                <a:spcPts val="800"/>
              </a:spcAft>
            </a:pPr>
            <a:r>
              <a:rPr lang="en-US" sz="1900" dirty="0">
                <a:latin typeface="Arial" panose="020B0604020202020204" pitchFamily="34" charset="0"/>
                <a:cs typeface="Arial" panose="020B0604020202020204" pitchFamily="34" charset="0"/>
              </a:rPr>
              <a:t>Accident Clean up</a:t>
            </a:r>
          </a:p>
          <a:p>
            <a:pPr>
              <a:lnSpc>
                <a:spcPct val="100000"/>
              </a:lnSpc>
              <a:spcBef>
                <a:spcPts val="0"/>
              </a:spcBef>
              <a:spcAft>
                <a:spcPts val="800"/>
              </a:spcAft>
            </a:pPr>
            <a:r>
              <a:rPr lang="en-US" sz="1900" dirty="0">
                <a:latin typeface="Arial" panose="020B0604020202020204" pitchFamily="34" charset="0"/>
                <a:cs typeface="Arial" panose="020B0604020202020204" pitchFamily="34" charset="0"/>
              </a:rPr>
              <a:t>Potable water sources</a:t>
            </a:r>
          </a:p>
          <a:p>
            <a:pPr>
              <a:lnSpc>
                <a:spcPct val="100000"/>
              </a:lnSpc>
              <a:spcBef>
                <a:spcPts val="0"/>
              </a:spcBef>
              <a:spcAft>
                <a:spcPts val="800"/>
              </a:spcAft>
            </a:pPr>
            <a:r>
              <a:rPr lang="en-US" sz="1900" dirty="0">
                <a:latin typeface="Arial" panose="020B0604020202020204" pitchFamily="34" charset="0"/>
                <a:cs typeface="Arial" panose="020B0604020202020204" pitchFamily="34" charset="0"/>
              </a:rPr>
              <a:t>Irrigation drainage</a:t>
            </a:r>
          </a:p>
          <a:p>
            <a:pPr>
              <a:lnSpc>
                <a:spcPct val="100000"/>
              </a:lnSpc>
              <a:spcBef>
                <a:spcPts val="0"/>
              </a:spcBef>
              <a:spcAft>
                <a:spcPts val="800"/>
              </a:spcAft>
            </a:pPr>
            <a:r>
              <a:rPr lang="en-US" sz="1900" dirty="0">
                <a:latin typeface="Arial" panose="020B0604020202020204" pitchFamily="34" charset="0"/>
                <a:cs typeface="Arial" panose="020B0604020202020204" pitchFamily="34" charset="0"/>
              </a:rPr>
              <a:t>Lawn watering</a:t>
            </a:r>
          </a:p>
          <a:p>
            <a:pPr>
              <a:lnSpc>
                <a:spcPct val="100000"/>
              </a:lnSpc>
              <a:spcBef>
                <a:spcPts val="0"/>
              </a:spcBef>
              <a:spcAft>
                <a:spcPts val="800"/>
              </a:spcAft>
            </a:pPr>
            <a:r>
              <a:rPr lang="en-US" sz="1900" dirty="0">
                <a:latin typeface="Arial" panose="020B0604020202020204" pitchFamily="34" charset="0"/>
                <a:cs typeface="Arial" panose="020B0604020202020204" pitchFamily="34" charset="0"/>
              </a:rPr>
              <a:t>Individual car washing</a:t>
            </a:r>
          </a:p>
          <a:p>
            <a:pPr>
              <a:lnSpc>
                <a:spcPct val="100000"/>
              </a:lnSpc>
              <a:spcBef>
                <a:spcPts val="0"/>
              </a:spcBef>
              <a:spcAft>
                <a:spcPts val="800"/>
              </a:spcAft>
            </a:pPr>
            <a:r>
              <a:rPr lang="en-US" sz="1900" dirty="0">
                <a:latin typeface="Arial" panose="020B0604020202020204" pitchFamily="34" charset="0"/>
                <a:cs typeface="Arial" panose="020B0604020202020204" pitchFamily="34" charset="0"/>
              </a:rPr>
              <a:t>Building wash down (water only) Pavement washing (water only) </a:t>
            </a:r>
          </a:p>
          <a:p>
            <a:pPr>
              <a:lnSpc>
                <a:spcPct val="100000"/>
              </a:lnSpc>
              <a:spcBef>
                <a:spcPts val="0"/>
              </a:spcBef>
              <a:spcAft>
                <a:spcPts val="800"/>
              </a:spcAft>
            </a:pPr>
            <a:r>
              <a:rPr lang="en-US" sz="1900" dirty="0">
                <a:latin typeface="Arial" panose="020B0604020202020204" pitchFamily="34" charset="0"/>
                <a:cs typeface="Arial" panose="020B0604020202020204" pitchFamily="34" charset="0"/>
              </a:rPr>
              <a:t>Air conditioner condensate</a:t>
            </a:r>
          </a:p>
          <a:p>
            <a:pPr>
              <a:lnSpc>
                <a:spcPct val="100000"/>
              </a:lnSpc>
              <a:spcBef>
                <a:spcPts val="0"/>
              </a:spcBef>
              <a:spcAft>
                <a:spcPts val="800"/>
              </a:spcAft>
            </a:pPr>
            <a:r>
              <a:rPr lang="en-US" sz="1900" dirty="0">
                <a:latin typeface="Arial" panose="020B0604020202020204" pitchFamily="34" charset="0"/>
                <a:cs typeface="Arial" panose="020B0604020202020204" pitchFamily="34" charset="0"/>
              </a:rPr>
              <a:t>Riparian habitat/wetlands</a:t>
            </a:r>
          </a:p>
          <a:p>
            <a:pPr>
              <a:lnSpc>
                <a:spcPct val="100000"/>
              </a:lnSpc>
              <a:spcBef>
                <a:spcPts val="0"/>
              </a:spcBef>
              <a:spcAft>
                <a:spcPts val="800"/>
              </a:spcAft>
            </a:pPr>
            <a:r>
              <a:rPr lang="en-US" sz="1900" dirty="0">
                <a:latin typeface="Arial" panose="020B0604020202020204" pitchFamily="34" charset="0"/>
                <a:cs typeface="Arial" panose="020B0604020202020204" pitchFamily="34" charset="0"/>
              </a:rPr>
              <a:t>Uncontaminated groundwater (springs, crawl space pumps, foundation/footing drains)</a:t>
            </a:r>
          </a:p>
          <a:p>
            <a:pPr>
              <a:lnSpc>
                <a:spcPct val="100000"/>
              </a:lnSpc>
              <a:spcBef>
                <a:spcPts val="0"/>
              </a:spcBef>
              <a:spcAft>
                <a:spcPts val="800"/>
              </a:spcAft>
            </a:pPr>
            <a:r>
              <a:rPr lang="en-US" sz="1900" dirty="0">
                <a:latin typeface="Arial" panose="020B0604020202020204" pitchFamily="34" charset="0"/>
                <a:cs typeface="Arial" panose="020B0604020202020204" pitchFamily="34" charset="0"/>
              </a:rPr>
              <a:t>Waterline flushing</a:t>
            </a:r>
          </a:p>
          <a:p>
            <a:endParaRPr lang="en-US" sz="2400" dirty="0"/>
          </a:p>
          <a:p>
            <a:endParaRPr lang="en-US" sz="2400" dirty="0"/>
          </a:p>
        </p:txBody>
      </p:sp>
      <p:pic>
        <p:nvPicPr>
          <p:cNvPr id="6" name="Picture 6" descr="allowed_firefighting_VDOTPublicAffairs">
            <a:extLst>
              <a:ext uri="{FF2B5EF4-FFF2-40B4-BE49-F238E27FC236}">
                <a16:creationId xmlns:a16="http://schemas.microsoft.com/office/drawing/2014/main" id="{3FFBAA58-7F63-42C5-93C0-0B547758BE7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67261" y="184730"/>
            <a:ext cx="4812893" cy="3420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00FF"/>
                </a:solidFill>
              </a14:hiddenFill>
            </a:ext>
          </a:extLst>
        </p:spPr>
      </p:pic>
    </p:spTree>
    <p:extLst>
      <p:ext uri="{BB962C8B-B14F-4D97-AF65-F5344CB8AC3E}">
        <p14:creationId xmlns:p14="http://schemas.microsoft.com/office/powerpoint/2010/main" val="2574144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Identification of Potential Illicit Discharge</a:t>
            </a:r>
          </a:p>
        </p:txBody>
      </p:sp>
      <p:sp>
        <p:nvSpPr>
          <p:cNvPr id="4" name="Content Placeholder 3"/>
          <p:cNvSpPr>
            <a:spLocks noGrp="1"/>
          </p:cNvSpPr>
          <p:nvPr>
            <p:ph sz="quarter" idx="13"/>
          </p:nvPr>
        </p:nvSpPr>
        <p:spPr/>
        <p:txBody>
          <a:bodyPr>
            <a:normAutofit/>
          </a:bodyPr>
          <a:lstStyle/>
          <a:p>
            <a:pPr marL="0" indent="0">
              <a:buNone/>
            </a:pPr>
            <a:r>
              <a:rPr lang="en-US" dirty="0"/>
              <a:t>Potential Illicit Discharge Characteristics: </a:t>
            </a:r>
          </a:p>
          <a:p>
            <a:pPr marL="799860" lvl="1" indent="-514196">
              <a:buFont typeface="+mj-lt"/>
              <a:buAutoNum type="arabicPeriod"/>
            </a:pPr>
            <a:r>
              <a:rPr lang="en-US" dirty="0"/>
              <a:t>Flow </a:t>
            </a:r>
          </a:p>
          <a:p>
            <a:pPr marL="799860" lvl="1" indent="-514196">
              <a:buFont typeface="+mj-lt"/>
              <a:buAutoNum type="arabicPeriod"/>
            </a:pPr>
            <a:r>
              <a:rPr lang="en-US" dirty="0"/>
              <a:t>Odor </a:t>
            </a:r>
          </a:p>
          <a:p>
            <a:pPr marL="799860" lvl="1" indent="-514196">
              <a:buFont typeface="+mj-lt"/>
              <a:buAutoNum type="arabicPeriod"/>
            </a:pPr>
            <a:r>
              <a:rPr lang="en-US" dirty="0"/>
              <a:t>Clarity/Turbidity</a:t>
            </a:r>
          </a:p>
          <a:p>
            <a:pPr marL="799860" lvl="1" indent="-514196">
              <a:buFont typeface="+mj-lt"/>
              <a:buAutoNum type="arabicPeriod"/>
            </a:pPr>
            <a:r>
              <a:rPr lang="en-US" dirty="0"/>
              <a:t>Color</a:t>
            </a:r>
          </a:p>
          <a:p>
            <a:pPr marL="799860" lvl="1" indent="-514196">
              <a:buFont typeface="+mj-lt"/>
              <a:buAutoNum type="arabicPeriod"/>
            </a:pPr>
            <a:r>
              <a:rPr lang="en-US" dirty="0"/>
              <a:t>Solids/Floatables</a:t>
            </a:r>
          </a:p>
          <a:p>
            <a:pPr marL="799860" lvl="1" indent="-514196">
              <a:buFont typeface="+mj-lt"/>
              <a:buAutoNum type="arabicPeriod"/>
            </a:pPr>
            <a:r>
              <a:rPr lang="en-US" dirty="0"/>
              <a:t>Vegetation</a:t>
            </a:r>
          </a:p>
          <a:p>
            <a:pPr marL="799860" lvl="1" indent="-514196">
              <a:buFont typeface="+mj-lt"/>
              <a:buAutoNum type="arabicPeriod"/>
            </a:pPr>
            <a:r>
              <a:rPr lang="en-US" dirty="0"/>
              <a:t>Deposits or Staining</a:t>
            </a:r>
          </a:p>
        </p:txBody>
      </p:sp>
      <p:pic>
        <p:nvPicPr>
          <p:cNvPr id="6" name="Picture 3" descr="SoapSuds-Bluemont-Outfall-06-02-2011-001_825x619_VA">
            <a:extLst>
              <a:ext uri="{FF2B5EF4-FFF2-40B4-BE49-F238E27FC236}">
                <a16:creationId xmlns:a16="http://schemas.microsoft.com/office/drawing/2014/main" id="{124AD386-E458-4144-9588-86EC4A6ED0F6}"/>
              </a:ext>
            </a:extLst>
          </p:cNvPr>
          <p:cNvPicPr>
            <a:picLocks noChangeAspect="1" noChangeArrowheads="1"/>
          </p:cNvPicPr>
          <p:nvPr/>
        </p:nvPicPr>
        <p:blipFill>
          <a:blip r:embed="rId3" cstate="screen">
            <a:lum bright="20000" contrast="20000"/>
            <a:extLst>
              <a:ext uri="{28A0092B-C50C-407E-A947-70E740481C1C}">
                <a14:useLocalDpi xmlns:a14="http://schemas.microsoft.com/office/drawing/2010/main"/>
              </a:ext>
            </a:extLst>
          </a:blip>
          <a:srcRect/>
          <a:stretch>
            <a:fillRect/>
          </a:stretch>
        </p:blipFill>
        <p:spPr bwMode="auto">
          <a:xfrm>
            <a:off x="5332882" y="2398710"/>
            <a:ext cx="5850636" cy="3775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00FF"/>
                </a:solidFill>
              </a14:hiddenFill>
            </a:ext>
          </a:extLst>
        </p:spPr>
      </p:pic>
    </p:spTree>
    <p:extLst>
      <p:ext uri="{BB962C8B-B14F-4D97-AF65-F5344CB8AC3E}">
        <p14:creationId xmlns:p14="http://schemas.microsoft.com/office/powerpoint/2010/main" val="3019927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010E-A175-4D97-B9DB-84D3B7CE786B}"/>
              </a:ext>
            </a:extLst>
          </p:cNvPr>
          <p:cNvSpPr>
            <a:spLocks noGrp="1"/>
          </p:cNvSpPr>
          <p:nvPr>
            <p:ph type="title"/>
          </p:nvPr>
        </p:nvSpPr>
        <p:spPr>
          <a:xfrm>
            <a:off x="1522414" y="533400"/>
            <a:ext cx="9601200" cy="1779476"/>
          </a:xfrm>
        </p:spPr>
        <p:txBody>
          <a:bodyPr>
            <a:normAutofit/>
          </a:bodyPr>
          <a:lstStyle/>
          <a:p>
            <a:r>
              <a:rPr lang="en-US" dirty="0"/>
              <a:t>Before we get started…</a:t>
            </a:r>
            <a:br>
              <a:rPr lang="en-US" dirty="0"/>
            </a:br>
            <a:r>
              <a:rPr lang="en-US" dirty="0"/>
              <a:t>		What do you know?</a:t>
            </a:r>
            <a:br>
              <a:rPr lang="en-US" dirty="0"/>
            </a:br>
            <a:r>
              <a:rPr lang="en-US" dirty="0"/>
              <a:t>			</a:t>
            </a:r>
            <a:r>
              <a:rPr lang="en-US" sz="3100" b="0" dirty="0"/>
              <a:t>(“I don’t know” is OK </a:t>
            </a:r>
            <a:r>
              <a:rPr lang="en-US" sz="3100" b="0" dirty="0">
                <a:sym typeface="Wingdings" panose="05000000000000000000" pitchFamily="2" charset="2"/>
              </a:rPr>
              <a:t>!</a:t>
            </a:r>
            <a:r>
              <a:rPr lang="en-US" sz="3100" b="0" dirty="0"/>
              <a:t>)</a:t>
            </a:r>
          </a:p>
        </p:txBody>
      </p:sp>
      <p:sp>
        <p:nvSpPr>
          <p:cNvPr id="3" name="Content Placeholder 2">
            <a:extLst>
              <a:ext uri="{FF2B5EF4-FFF2-40B4-BE49-F238E27FC236}">
                <a16:creationId xmlns:a16="http://schemas.microsoft.com/office/drawing/2014/main" id="{3630445C-E5A1-4F8B-AE6A-F1573968FA99}"/>
              </a:ext>
            </a:extLst>
          </p:cNvPr>
          <p:cNvSpPr>
            <a:spLocks noGrp="1"/>
          </p:cNvSpPr>
          <p:nvPr>
            <p:ph idx="1"/>
          </p:nvPr>
        </p:nvSpPr>
        <p:spPr>
          <a:xfrm>
            <a:off x="1522414" y="2548880"/>
            <a:ext cx="9601200" cy="2788332"/>
          </a:xfrm>
        </p:spPr>
        <p:txBody>
          <a:bodyPr>
            <a:normAutofit fontScale="92500" lnSpcReduction="20000"/>
          </a:bodyPr>
          <a:lstStyle/>
          <a:p>
            <a:r>
              <a:rPr lang="en-US" dirty="0"/>
              <a:t>What is Stormwater?</a:t>
            </a:r>
          </a:p>
          <a:p>
            <a:r>
              <a:rPr lang="en-US" dirty="0"/>
              <a:t>What is stormwater runoff?</a:t>
            </a:r>
          </a:p>
          <a:p>
            <a:r>
              <a:rPr lang="en-US" dirty="0"/>
              <a:t>Where does runoff go?</a:t>
            </a:r>
          </a:p>
          <a:p>
            <a:r>
              <a:rPr lang="en-US" dirty="0"/>
              <a:t>What does the acronym MS4 represent?</a:t>
            </a:r>
          </a:p>
          <a:p>
            <a:r>
              <a:rPr lang="en-US" dirty="0"/>
              <a:t>What is the MS4 Permit…Why is it needed?</a:t>
            </a:r>
          </a:p>
          <a:p>
            <a:r>
              <a:rPr lang="en-US" dirty="0"/>
              <a:t>How does the permit involve you?</a:t>
            </a:r>
          </a:p>
          <a:p>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4E243FEA-DB46-447A-BFAF-D45FC66D9F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49826" y="105668"/>
            <a:ext cx="2021189" cy="2980555"/>
          </a:xfrm>
          <a:prstGeom prst="rect">
            <a:avLst/>
          </a:prstGeom>
          <a:effectLst>
            <a:outerShdw blurRad="50800" dist="152400" dir="2700000" algn="tl" rotWithShape="0">
              <a:prstClr val="black">
                <a:alpha val="40000"/>
              </a:prstClr>
            </a:outerShdw>
          </a:effectLst>
        </p:spPr>
      </p:pic>
      <p:pic>
        <p:nvPicPr>
          <p:cNvPr id="5" name="Picture 4">
            <a:extLst>
              <a:ext uri="{FF2B5EF4-FFF2-40B4-BE49-F238E27FC236}">
                <a16:creationId xmlns:a16="http://schemas.microsoft.com/office/drawing/2014/main" id="{4767516C-7629-45F6-A383-FF6FC43ABD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7200" y="1595946"/>
            <a:ext cx="2287518" cy="3373298"/>
          </a:xfrm>
          <a:prstGeom prst="rect">
            <a:avLst/>
          </a:prstGeom>
          <a:effectLst>
            <a:outerShdw blurRad="50800" dist="152400" dir="2700000" algn="tl" rotWithShape="0">
              <a:prstClr val="black">
                <a:alpha val="40000"/>
              </a:prstClr>
            </a:outerShdw>
          </a:effectLst>
        </p:spPr>
      </p:pic>
      <p:pic>
        <p:nvPicPr>
          <p:cNvPr id="6" name="Picture 5">
            <a:extLst>
              <a:ext uri="{FF2B5EF4-FFF2-40B4-BE49-F238E27FC236}">
                <a16:creationId xmlns:a16="http://schemas.microsoft.com/office/drawing/2014/main" id="{F0D494E7-E07A-4D19-95F5-BE74E7805F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04288" y="3088602"/>
            <a:ext cx="2112263" cy="3114858"/>
          </a:xfrm>
          <a:prstGeom prst="rect">
            <a:avLst/>
          </a:prstGeom>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386146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EA22-688B-48E3-A073-AEA23E6E8B6B}"/>
              </a:ext>
            </a:extLst>
          </p:cNvPr>
          <p:cNvSpPr>
            <a:spLocks noGrp="1"/>
          </p:cNvSpPr>
          <p:nvPr>
            <p:ph type="title"/>
          </p:nvPr>
        </p:nvSpPr>
        <p:spPr/>
        <p:txBody>
          <a:bodyPr>
            <a:normAutofit fontScale="90000"/>
          </a:bodyPr>
          <a:lstStyle/>
          <a:p>
            <a:r>
              <a:rPr lang="en-US" dirty="0"/>
              <a:t>Report Observed Potential Illicit Discharge to your supervisor</a:t>
            </a:r>
          </a:p>
        </p:txBody>
      </p:sp>
      <p:graphicFrame>
        <p:nvGraphicFramePr>
          <p:cNvPr id="4" name="Diagram 3">
            <a:extLst>
              <a:ext uri="{FF2B5EF4-FFF2-40B4-BE49-F238E27FC236}">
                <a16:creationId xmlns:a16="http://schemas.microsoft.com/office/drawing/2014/main" id="{EB1A8CC4-A911-4F95-9446-45F3AB3C932E}"/>
              </a:ext>
            </a:extLst>
          </p:cNvPr>
          <p:cNvGraphicFramePr/>
          <p:nvPr>
            <p:extLst>
              <p:ext uri="{D42A27DB-BD31-4B8C-83A1-F6EECF244321}">
                <p14:modId xmlns:p14="http://schemas.microsoft.com/office/powerpoint/2010/main" val="2888414139"/>
              </p:ext>
            </p:extLst>
          </p:nvPr>
        </p:nvGraphicFramePr>
        <p:xfrm>
          <a:off x="945840" y="2240868"/>
          <a:ext cx="7066560" cy="3312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Rounded Corners 7">
            <a:extLst>
              <a:ext uri="{FF2B5EF4-FFF2-40B4-BE49-F238E27FC236}">
                <a16:creationId xmlns:a16="http://schemas.microsoft.com/office/drawing/2014/main" id="{ED08E40F-384E-4125-AEA7-D3D5AD752AF2}"/>
              </a:ext>
            </a:extLst>
          </p:cNvPr>
          <p:cNvSpPr/>
          <p:nvPr/>
        </p:nvSpPr>
        <p:spPr>
          <a:xfrm>
            <a:off x="8029552" y="2679835"/>
            <a:ext cx="3471591" cy="2434434"/>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600" dirty="0"/>
              <a:t>Your Supervisor</a:t>
            </a:r>
          </a:p>
        </p:txBody>
      </p:sp>
    </p:spTree>
    <p:extLst>
      <p:ext uri="{BB962C8B-B14F-4D97-AF65-F5344CB8AC3E}">
        <p14:creationId xmlns:p14="http://schemas.microsoft.com/office/powerpoint/2010/main" val="239162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4034" y="1750861"/>
            <a:ext cx="5542178" cy="4446018"/>
          </a:xfrm>
        </p:spPr>
        <p:txBody>
          <a:bodyPr>
            <a:normAutofit/>
          </a:bodyPr>
          <a:lstStyle/>
          <a:p>
            <a:r>
              <a:rPr lang="en-US" sz="5998" dirty="0">
                <a:ln>
                  <a:solidFill>
                    <a:sysClr val="windowText" lastClr="000000"/>
                  </a:solidFill>
                </a:ln>
                <a:solidFill>
                  <a:schemeClr val="accent1"/>
                </a:solidFill>
              </a:rPr>
              <a:t>Flow</a:t>
            </a:r>
            <a:r>
              <a:rPr lang="en-US" sz="5698" dirty="0"/>
              <a:t> </a:t>
            </a:r>
            <a:r>
              <a:rPr lang="en-US" dirty="0"/>
              <a:t>– fluid discharge during dry weather.</a:t>
            </a:r>
          </a:p>
          <a:p>
            <a:pPr marL="0" indent="0">
              <a:buNone/>
            </a:pPr>
            <a:r>
              <a:rPr lang="en-US" u="sng" dirty="0"/>
              <a:t>Normal stormwater vs illicit discharge</a:t>
            </a:r>
          </a:p>
          <a:p>
            <a:pPr lvl="1"/>
            <a:r>
              <a:rPr lang="en-US" dirty="0"/>
              <a:t>Has it rained in the past 3 days</a:t>
            </a:r>
          </a:p>
          <a:p>
            <a:pPr lvl="2"/>
            <a:r>
              <a:rPr lang="en-US" dirty="0"/>
              <a:t>Yes → stormwater</a:t>
            </a:r>
          </a:p>
          <a:p>
            <a:pPr lvl="2"/>
            <a:r>
              <a:rPr lang="en-US" dirty="0"/>
              <a:t>No → might be an illicit discharge</a:t>
            </a:r>
          </a:p>
          <a:p>
            <a:pPr lvl="2"/>
            <a:endParaRPr lang="en-US" sz="2199" dirty="0"/>
          </a:p>
          <a:p>
            <a:r>
              <a:rPr lang="en-US" sz="2199" dirty="0"/>
              <a:t>Report to your immediate supervisor</a:t>
            </a:r>
            <a:endParaRPr lang="en-US" dirty="0"/>
          </a:p>
          <a:p>
            <a:endParaRPr lang="en-US" dirty="0"/>
          </a:p>
        </p:txBody>
      </p:sp>
      <p:pic>
        <p:nvPicPr>
          <p:cNvPr id="4" name="Picture 3"/>
          <p:cNvPicPr/>
          <p:nvPr/>
        </p:nvPicPr>
        <p:blipFill>
          <a:blip r:embed="rId3" cstate="screen">
            <a:extLst>
              <a:ext uri="{28A0092B-C50C-407E-A947-70E740481C1C}">
                <a14:useLocalDpi xmlns:a14="http://schemas.microsoft.com/office/drawing/2010/main"/>
              </a:ext>
            </a:extLst>
          </a:blip>
          <a:stretch>
            <a:fillRect/>
          </a:stretch>
        </p:blipFill>
        <p:spPr bwMode="auto">
          <a:xfrm>
            <a:off x="6226213" y="1620267"/>
            <a:ext cx="5137794" cy="4644960"/>
          </a:xfrm>
          <a:prstGeom prst="rect">
            <a:avLst/>
          </a:prstGeom>
          <a:ln>
            <a:noFill/>
          </a:ln>
          <a:effectLst>
            <a:outerShdw blurRad="292100" dist="139700" dir="2700000" algn="tl" rotWithShape="0">
              <a:srgbClr val="333333">
                <a:alpha val="65000"/>
              </a:srgbClr>
            </a:outerShdw>
          </a:effectLst>
        </p:spPr>
      </p:pic>
      <p:sp>
        <p:nvSpPr>
          <p:cNvPr id="6" name="Left Arrow 5"/>
          <p:cNvSpPr/>
          <p:nvPr/>
        </p:nvSpPr>
        <p:spPr>
          <a:xfrm rot="20540957">
            <a:off x="8856097" y="3604765"/>
            <a:ext cx="1762816" cy="675965"/>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solidFill>
                  <a:schemeClr val="tx1"/>
                </a:solidFill>
              </a:rPr>
              <a:t>Flow</a:t>
            </a:r>
          </a:p>
        </p:txBody>
      </p:sp>
      <p:sp>
        <p:nvSpPr>
          <p:cNvPr id="9" name="Title 2">
            <a:extLst>
              <a:ext uri="{FF2B5EF4-FFF2-40B4-BE49-F238E27FC236}">
                <a16:creationId xmlns:a16="http://schemas.microsoft.com/office/drawing/2014/main" id="{1E69825F-0DB6-435B-879D-0DE5585A51B4}"/>
              </a:ext>
            </a:extLst>
          </p:cNvPr>
          <p:cNvSpPr>
            <a:spLocks noGrp="1"/>
          </p:cNvSpPr>
          <p:nvPr>
            <p:ph type="title"/>
          </p:nvPr>
        </p:nvSpPr>
        <p:spPr>
          <a:xfrm>
            <a:off x="684036" y="524363"/>
            <a:ext cx="9601200" cy="1143000"/>
          </a:xfrm>
        </p:spPr>
        <p:txBody>
          <a:bodyPr>
            <a:normAutofit fontScale="90000"/>
          </a:bodyPr>
          <a:lstStyle/>
          <a:p>
            <a:r>
              <a:rPr lang="en-US" dirty="0"/>
              <a:t>Identification of Potential Illicit Discharge</a:t>
            </a:r>
          </a:p>
        </p:txBody>
      </p:sp>
    </p:spTree>
    <p:extLst>
      <p:ext uri="{BB962C8B-B14F-4D97-AF65-F5344CB8AC3E}">
        <p14:creationId xmlns:p14="http://schemas.microsoft.com/office/powerpoint/2010/main" val="3501492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35159" y="2482191"/>
            <a:ext cx="4253666" cy="4253666"/>
          </a:xfrm>
          <a:prstGeom prst="rect">
            <a:avLst/>
          </a:prstGeom>
        </p:spPr>
      </p:pic>
      <p:sp>
        <p:nvSpPr>
          <p:cNvPr id="3" name="Content Placeholder 2"/>
          <p:cNvSpPr>
            <a:spLocks noGrp="1"/>
          </p:cNvSpPr>
          <p:nvPr>
            <p:ph sz="quarter" idx="13"/>
          </p:nvPr>
        </p:nvSpPr>
        <p:spPr/>
        <p:txBody>
          <a:bodyPr/>
          <a:lstStyle/>
          <a:p>
            <a:r>
              <a:rPr lang="en-US" sz="5998" dirty="0">
                <a:ln>
                  <a:solidFill>
                    <a:sysClr val="windowText" lastClr="000000"/>
                  </a:solidFill>
                </a:ln>
                <a:solidFill>
                  <a:schemeClr val="accent1"/>
                </a:solidFill>
              </a:rPr>
              <a:t>Odor</a:t>
            </a:r>
            <a:r>
              <a:rPr lang="en-US" dirty="0"/>
              <a:t> - Musty, Sulfur, Rancid/Sour Milk, Sewage, Gas/ Petroleum, Cooking Oil.</a:t>
            </a:r>
          </a:p>
          <a:p>
            <a:endParaRPr lang="en-US" dirty="0"/>
          </a:p>
          <a:p>
            <a:pPr lvl="1"/>
            <a:r>
              <a:rPr lang="en-US" dirty="0"/>
              <a:t>Is the discharge the </a:t>
            </a:r>
            <a:r>
              <a:rPr lang="en-US" b="1" dirty="0"/>
              <a:t>SOURCE</a:t>
            </a:r>
            <a:r>
              <a:rPr lang="en-US" dirty="0"/>
              <a:t> of the odor?</a:t>
            </a:r>
          </a:p>
          <a:p>
            <a:pPr marL="0" indent="0">
              <a:buNone/>
            </a:pPr>
            <a:endParaRPr lang="en-US" dirty="0"/>
          </a:p>
        </p:txBody>
      </p:sp>
      <p:sp>
        <p:nvSpPr>
          <p:cNvPr id="4" name="Rectangle 3"/>
          <p:cNvSpPr/>
          <p:nvPr/>
        </p:nvSpPr>
        <p:spPr>
          <a:xfrm>
            <a:off x="7592265" y="5910577"/>
            <a:ext cx="4596560" cy="338466"/>
          </a:xfrm>
          <a:prstGeom prst="rect">
            <a:avLst/>
          </a:prstGeom>
        </p:spPr>
        <p:txBody>
          <a:bodyPr wrap="square">
            <a:spAutoFit/>
          </a:bodyPr>
          <a:lstStyle/>
          <a:p>
            <a:r>
              <a:rPr lang="en-US" sz="800" dirty="0"/>
              <a:t>FROM WEB:</a:t>
            </a:r>
          </a:p>
          <a:p>
            <a:r>
              <a:rPr lang="en-US" sz="800" dirty="0"/>
              <a:t>http://www.i2symbol.com/pictures/emojis/1/b/c/8/1bc851fb837a9caa815462a80c714a8e_256.png</a:t>
            </a:r>
          </a:p>
        </p:txBody>
      </p:sp>
      <p:sp>
        <p:nvSpPr>
          <p:cNvPr id="7" name="TextBox 6"/>
          <p:cNvSpPr txBox="1"/>
          <p:nvPr/>
        </p:nvSpPr>
        <p:spPr>
          <a:xfrm>
            <a:off x="1416307" y="4968210"/>
            <a:ext cx="5935614" cy="676932"/>
          </a:xfrm>
          <a:prstGeom prst="rect">
            <a:avLst/>
          </a:prstGeom>
          <a:noFill/>
        </p:spPr>
        <p:txBody>
          <a:bodyPr wrap="square" rtlCol="0">
            <a:spAutoFit/>
          </a:bodyPr>
          <a:lstStyle/>
          <a:p>
            <a:r>
              <a:rPr lang="en-US" sz="1999" dirty="0">
                <a:solidFill>
                  <a:srgbClr val="FF0000"/>
                </a:solidFill>
              </a:rPr>
              <a:t>Under </a:t>
            </a:r>
            <a:r>
              <a:rPr lang="en-US" sz="1999" u="sng" dirty="0">
                <a:solidFill>
                  <a:srgbClr val="FF0000"/>
                </a:solidFill>
              </a:rPr>
              <a:t>NO</a:t>
            </a:r>
            <a:r>
              <a:rPr lang="en-US" sz="1999" dirty="0">
                <a:solidFill>
                  <a:srgbClr val="FF0000"/>
                </a:solidFill>
              </a:rPr>
              <a:t> circumstance </a:t>
            </a:r>
            <a:r>
              <a:rPr lang="en-US" sz="1799" dirty="0"/>
              <a:t>should Middlesex personnel intentionally smell an open source. </a:t>
            </a:r>
          </a:p>
        </p:txBody>
      </p:sp>
      <p:pic>
        <p:nvPicPr>
          <p:cNvPr id="2052" name="Picture 4" descr="https://images-na.ssl-images-amazon.com/images/I/31wQssT3fj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264" y="4723045"/>
            <a:ext cx="1167262" cy="116726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DC09F1E0-EFD2-4C87-A0A3-E885697AA9F6}"/>
              </a:ext>
            </a:extLst>
          </p:cNvPr>
          <p:cNvSpPr>
            <a:spLocks noGrp="1"/>
          </p:cNvSpPr>
          <p:nvPr>
            <p:ph type="title"/>
          </p:nvPr>
        </p:nvSpPr>
        <p:spPr>
          <a:xfrm>
            <a:off x="684036" y="524363"/>
            <a:ext cx="9601200" cy="1143000"/>
          </a:xfrm>
        </p:spPr>
        <p:txBody>
          <a:bodyPr>
            <a:normAutofit fontScale="90000"/>
          </a:bodyPr>
          <a:lstStyle/>
          <a:p>
            <a:r>
              <a:rPr lang="en-US" dirty="0"/>
              <a:t>Identification of Potential Illicit Discharge</a:t>
            </a:r>
          </a:p>
        </p:txBody>
      </p:sp>
    </p:spTree>
    <p:extLst>
      <p:ext uri="{BB962C8B-B14F-4D97-AF65-F5344CB8AC3E}">
        <p14:creationId xmlns:p14="http://schemas.microsoft.com/office/powerpoint/2010/main" val="3766905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521227" y="2430324"/>
            <a:ext cx="3352818" cy="2742486"/>
          </a:xfrm>
          <a:prstGeom prst="rect">
            <a:avLst/>
          </a:prstGeom>
          <a:ln>
            <a:noFill/>
          </a:ln>
          <a:effectLst>
            <a:outerShdw blurRad="292100" dist="139700" dir="2700000" algn="tl" rotWithShape="0">
              <a:srgbClr val="333333">
                <a:alpha val="65000"/>
              </a:srgbClr>
            </a:outerShdw>
          </a:effectLst>
        </p:spPr>
      </p:pic>
      <p:pic>
        <p:nvPicPr>
          <p:cNvPr id="7" name="Picture 6" descr="http://www.coloradodot.info/programs/environmental/water-quality/assets/sediment-entering-stream.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70278" y="3048773"/>
            <a:ext cx="4200334" cy="3016734"/>
          </a:xfrm>
          <a:prstGeom prst="rect">
            <a:avLst/>
          </a:prstGeom>
          <a:ln>
            <a:noFill/>
          </a:ln>
          <a:effectLst>
            <a:outerShdw blurRad="292100" dist="139700" dir="2700000" algn="tl" rotWithShape="0">
              <a:srgbClr val="333333">
                <a:alpha val="65000"/>
              </a:srgbClr>
            </a:outerShdw>
          </a:effectLst>
        </p:spPr>
      </p:pic>
      <p:sp>
        <p:nvSpPr>
          <p:cNvPr id="4" name="Content Placeholder 2"/>
          <p:cNvSpPr txBox="1">
            <a:spLocks/>
          </p:cNvSpPr>
          <p:nvPr/>
        </p:nvSpPr>
        <p:spPr>
          <a:xfrm>
            <a:off x="414606" y="4412681"/>
            <a:ext cx="6019820" cy="1403431"/>
          </a:xfrm>
          <a:prstGeom prst="rect">
            <a:avLst/>
          </a:prstGeom>
        </p:spPr>
        <p:txBody>
          <a:bodyPr vert="horz" lIns="91416" tIns="45708" rIns="91416" bIns="45708" rtlCol="0">
            <a:normAutofit fontScale="77500" lnSpcReduction="20000"/>
          </a:bodyPr>
          <a:lstStyle>
            <a:defPPr marR="0" lvl="0" algn="l" rtl="0">
              <a:lnSpc>
                <a:spcPct val="100000"/>
              </a:lnSpc>
              <a:spcBef>
                <a:spcPts val="0"/>
              </a:spcBef>
              <a:spcAft>
                <a:spcPts val="0"/>
              </a:spcAft>
            </a:defPPr>
            <a:lvl1pPr marL="344488" marR="0" lvl="0" indent="-344488" algn="l" rtl="0">
              <a:lnSpc>
                <a:spcPct val="100000"/>
              </a:lnSpc>
              <a:spcBef>
                <a:spcPts val="0"/>
              </a:spcBef>
              <a:spcAft>
                <a:spcPts val="600"/>
              </a:spcAft>
              <a:buClr>
                <a:srgbClr val="41AF19"/>
              </a:buClr>
              <a:buSzPct val="120000"/>
              <a:buFont typeface="Arial" panose="020B0604020202020204" pitchFamily="34" charset="0"/>
              <a:buChar char="•"/>
              <a:defRPr sz="28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defRPr>
            </a:lvl1pPr>
            <a:lvl2pPr marL="569913" marR="0" lvl="1" indent="-284163" algn="l" rtl="0">
              <a:lnSpc>
                <a:spcPct val="100000"/>
              </a:lnSpc>
              <a:spcBef>
                <a:spcPts val="0"/>
              </a:spcBef>
              <a:spcAft>
                <a:spcPts val="600"/>
              </a:spcAft>
              <a:buClr>
                <a:srgbClr val="41AF19"/>
              </a:buClr>
              <a:buSzPct val="120000"/>
              <a:buFont typeface="Arial" panose="020B0604020202020204" pitchFamily="34" charset="0"/>
              <a:buChar char="•"/>
              <a:defRPr sz="2400" b="0" i="0" u="none" strike="noStrike" cap="none">
                <a:solidFill>
                  <a:srgbClr val="000000"/>
                </a:solidFill>
                <a:latin typeface="Roboto Light" panose="02000000000000000000" pitchFamily="2" charset="0"/>
                <a:ea typeface="Roboto Light" panose="02000000000000000000" pitchFamily="2" charset="0"/>
                <a:cs typeface="Arial"/>
                <a:sym typeface="Arial"/>
              </a:defRPr>
            </a:lvl2pPr>
            <a:lvl3pPr marL="855663" marR="0" lvl="2" indent="-285750" algn="l" rtl="0">
              <a:lnSpc>
                <a:spcPct val="100000"/>
              </a:lnSpc>
              <a:spcBef>
                <a:spcPts val="0"/>
              </a:spcBef>
              <a:spcAft>
                <a:spcPts val="600"/>
              </a:spcAft>
              <a:buClr>
                <a:srgbClr val="41AF19"/>
              </a:buClr>
              <a:buSzPct val="120000"/>
              <a:buFont typeface="Arial" panose="020B0604020202020204" pitchFamily="34" charset="0"/>
              <a:buChar char="•"/>
              <a:defRPr sz="2000" b="0" i="1" u="none" strike="noStrike" cap="none">
                <a:solidFill>
                  <a:srgbClr val="000000"/>
                </a:solidFill>
                <a:latin typeface="Roboto Light" panose="02000000000000000000" pitchFamily="2" charset="0"/>
                <a:ea typeface="Roboto Light" panose="02000000000000000000" pitchFamily="2" charset="0"/>
                <a:cs typeface="Arial"/>
                <a:sym typeface="Arial"/>
              </a:defRPr>
            </a:lvl3pPr>
            <a:lvl4pPr marL="1198563" marR="0" lvl="3" indent="-284163" algn="l" rtl="0">
              <a:lnSpc>
                <a:spcPct val="100000"/>
              </a:lnSpc>
              <a:spcBef>
                <a:spcPts val="0"/>
              </a:spcBef>
              <a:spcAft>
                <a:spcPts val="600"/>
              </a:spcAft>
              <a:buClr>
                <a:srgbClr val="41AF19"/>
              </a:buClr>
              <a:buSzPct val="120000"/>
              <a:buFont typeface="Arial" panose="020B0604020202020204" pitchFamily="34" charset="0"/>
              <a:buChar char="•"/>
              <a:defRPr sz="1867" b="0" i="1" u="none" strike="noStrike" cap="none">
                <a:solidFill>
                  <a:srgbClr val="000000"/>
                </a:solidFill>
                <a:latin typeface="Roboto Light" panose="02000000000000000000" pitchFamily="2" charset="0"/>
                <a:ea typeface="Roboto Light" panose="02000000000000000000" pitchFamily="2" charset="0"/>
                <a:cs typeface="Arial"/>
                <a:sym typeface="Arial"/>
              </a:defRPr>
            </a:lvl4pPr>
            <a:lvl5pPr marL="1598613" marR="0" lvl="4" indent="-338138" algn="l" rtl="0">
              <a:lnSpc>
                <a:spcPct val="100000"/>
              </a:lnSpc>
              <a:spcBef>
                <a:spcPts val="0"/>
              </a:spcBef>
              <a:spcAft>
                <a:spcPts val="600"/>
              </a:spcAft>
              <a:buClr>
                <a:srgbClr val="41AF19"/>
              </a:buClr>
              <a:buSzPct val="120000"/>
              <a:buFont typeface="Arial" panose="020B0604020202020204" pitchFamily="34" charset="0"/>
              <a:buChar char="•"/>
              <a:defRPr sz="1867" b="0" i="1" u="none" strike="noStrike" cap="none">
                <a:solidFill>
                  <a:srgbClr val="000000"/>
                </a:solidFill>
                <a:latin typeface="Roboto Light" panose="02000000000000000000" pitchFamily="2" charset="0"/>
                <a:ea typeface="Roboto Light" panose="02000000000000000000" pitchFamily="2" charset="0"/>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799" kern="0" dirty="0">
                <a:latin typeface="Arial" panose="020B0604020202020204" pitchFamily="34" charset="0"/>
                <a:cs typeface="Arial" panose="020B0604020202020204" pitchFamily="34" charset="0"/>
              </a:rPr>
              <a:t>If obvious, note Source:</a:t>
            </a:r>
          </a:p>
          <a:p>
            <a:pPr lvl="1"/>
            <a:r>
              <a:rPr lang="en-US" sz="2399" kern="0" dirty="0">
                <a:latin typeface="Arial" panose="020B0604020202020204" pitchFamily="34" charset="0"/>
                <a:cs typeface="Arial" panose="020B0604020202020204" pitchFamily="34" charset="0"/>
              </a:rPr>
              <a:t>Spill, Accident, Dumping?</a:t>
            </a:r>
          </a:p>
          <a:p>
            <a:pPr lvl="1"/>
            <a:r>
              <a:rPr lang="en-US" sz="2399" kern="0" dirty="0">
                <a:latin typeface="Arial" panose="020B0604020202020204" pitchFamily="34" charset="0"/>
                <a:cs typeface="Arial" panose="020B0604020202020204" pitchFamily="34" charset="0"/>
              </a:rPr>
              <a:t>Unauthorized connection?</a:t>
            </a:r>
          </a:p>
          <a:p>
            <a:pPr lvl="1"/>
            <a:r>
              <a:rPr lang="en-US" sz="2399" kern="0" dirty="0">
                <a:latin typeface="Arial" panose="020B0604020202020204" pitchFamily="34" charset="0"/>
                <a:cs typeface="Arial" panose="020B0604020202020204" pitchFamily="34" charset="0"/>
              </a:rPr>
              <a:t>Eroding Streambanks?</a:t>
            </a:r>
          </a:p>
          <a:p>
            <a:pPr lvl="1"/>
            <a:endParaRPr lang="en-US" sz="2399" kern="0" dirty="0">
              <a:latin typeface="Arial" panose="020B0604020202020204" pitchFamily="34" charset="0"/>
              <a:cs typeface="Arial" panose="020B0604020202020204" pitchFamily="34" charset="0"/>
            </a:endParaRPr>
          </a:p>
          <a:p>
            <a:pPr lvl="1"/>
            <a:endParaRPr lang="en-US" sz="2399" kern="0"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3"/>
          </p:nvPr>
        </p:nvSpPr>
        <p:spPr>
          <a:xfrm>
            <a:off x="684036" y="1667363"/>
            <a:ext cx="5740849" cy="3415149"/>
          </a:xfrm>
        </p:spPr>
        <p:txBody>
          <a:bodyPr>
            <a:normAutofit/>
          </a:bodyPr>
          <a:lstStyle/>
          <a:p>
            <a:r>
              <a:rPr lang="en-US" sz="5398" dirty="0">
                <a:ln>
                  <a:solidFill>
                    <a:sysClr val="windowText" lastClr="000000"/>
                  </a:solidFill>
                </a:ln>
                <a:solidFill>
                  <a:schemeClr val="accent1"/>
                </a:solidFill>
              </a:rPr>
              <a:t>Clarity/Turbidity</a:t>
            </a:r>
            <a:r>
              <a:rPr lang="en-US" dirty="0"/>
              <a:t> </a:t>
            </a:r>
          </a:p>
          <a:p>
            <a:pPr lvl="1"/>
            <a:r>
              <a:rPr lang="en-US" dirty="0"/>
              <a:t>Clear, </a:t>
            </a:r>
          </a:p>
          <a:p>
            <a:pPr lvl="1"/>
            <a:r>
              <a:rPr lang="en-US" dirty="0"/>
              <a:t>Cloudy, </a:t>
            </a:r>
          </a:p>
          <a:p>
            <a:pPr lvl="1"/>
            <a:r>
              <a:rPr lang="en-US" dirty="0"/>
              <a:t>Opaque, </a:t>
            </a:r>
          </a:p>
          <a:p>
            <a:pPr lvl="1"/>
            <a:r>
              <a:rPr lang="en-US" dirty="0"/>
              <a:t>Grayness </a:t>
            </a:r>
          </a:p>
        </p:txBody>
      </p:sp>
      <p:pic>
        <p:nvPicPr>
          <p:cNvPr id="9" name="Picture 2" descr="Foamy blue water flowing from culvert">
            <a:extLst>
              <a:ext uri="{FF2B5EF4-FFF2-40B4-BE49-F238E27FC236}">
                <a16:creationId xmlns:a16="http://schemas.microsoft.com/office/drawing/2014/main" id="{02C914D6-E94F-4517-84D4-46DDD90EE6F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44910" y="620157"/>
            <a:ext cx="3565231" cy="2673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00FF"/>
                </a:solidFill>
              </a14:hiddenFill>
            </a:ext>
          </a:extLst>
        </p:spPr>
      </p:pic>
      <p:sp>
        <p:nvSpPr>
          <p:cNvPr id="10" name="Title 2">
            <a:extLst>
              <a:ext uri="{FF2B5EF4-FFF2-40B4-BE49-F238E27FC236}">
                <a16:creationId xmlns:a16="http://schemas.microsoft.com/office/drawing/2014/main" id="{F558BC5C-A913-4F0D-A313-FB4D95141925}"/>
              </a:ext>
            </a:extLst>
          </p:cNvPr>
          <p:cNvSpPr>
            <a:spLocks noGrp="1"/>
          </p:cNvSpPr>
          <p:nvPr>
            <p:ph type="title"/>
          </p:nvPr>
        </p:nvSpPr>
        <p:spPr>
          <a:xfrm>
            <a:off x="684036" y="524363"/>
            <a:ext cx="7190009" cy="1143000"/>
          </a:xfrm>
        </p:spPr>
        <p:txBody>
          <a:bodyPr>
            <a:normAutofit fontScale="90000"/>
          </a:bodyPr>
          <a:lstStyle/>
          <a:p>
            <a:r>
              <a:rPr lang="en-US" dirty="0"/>
              <a:t>Identification of</a:t>
            </a:r>
            <a:br>
              <a:rPr lang="en-US" dirty="0"/>
            </a:br>
            <a:r>
              <a:rPr lang="en-US" dirty="0"/>
              <a:t>Potential Illicit Discharge</a:t>
            </a:r>
          </a:p>
        </p:txBody>
      </p:sp>
    </p:spTree>
    <p:extLst>
      <p:ext uri="{BB962C8B-B14F-4D97-AF65-F5344CB8AC3E}">
        <p14:creationId xmlns:p14="http://schemas.microsoft.com/office/powerpoint/2010/main" val="79517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4036" y="1747176"/>
            <a:ext cx="5388611" cy="3059598"/>
          </a:xfrm>
        </p:spPr>
        <p:txBody>
          <a:bodyPr>
            <a:normAutofit/>
          </a:bodyPr>
          <a:lstStyle/>
          <a:p>
            <a:r>
              <a:rPr lang="en-US" sz="5998" dirty="0">
                <a:ln>
                  <a:solidFill>
                    <a:sysClr val="windowText" lastClr="000000"/>
                  </a:solidFill>
                </a:ln>
                <a:solidFill>
                  <a:schemeClr val="accent1"/>
                </a:solidFill>
              </a:rPr>
              <a:t>Color</a:t>
            </a:r>
            <a:r>
              <a:rPr lang="en-US" sz="5998" dirty="0"/>
              <a:t> – </a:t>
            </a:r>
          </a:p>
          <a:p>
            <a:pPr lvl="1"/>
            <a:r>
              <a:rPr lang="en-US" dirty="0"/>
              <a:t>Clear, </a:t>
            </a:r>
          </a:p>
          <a:p>
            <a:pPr lvl="1"/>
            <a:r>
              <a:rPr lang="en-US" dirty="0"/>
              <a:t>Slightly Tinted, </a:t>
            </a:r>
          </a:p>
          <a:p>
            <a:pPr lvl="1"/>
            <a:r>
              <a:rPr lang="en-US" dirty="0"/>
              <a:t>Visible Colorations (e.g. Red, Green, Blue, other). </a:t>
            </a:r>
          </a:p>
        </p:txBody>
      </p:sp>
      <p:sp>
        <p:nvSpPr>
          <p:cNvPr id="4" name="Content Placeholder 2"/>
          <p:cNvSpPr txBox="1">
            <a:spLocks/>
          </p:cNvSpPr>
          <p:nvPr/>
        </p:nvSpPr>
        <p:spPr>
          <a:xfrm>
            <a:off x="679680" y="5575990"/>
            <a:ext cx="5667216" cy="1036107"/>
          </a:xfrm>
          <a:prstGeom prst="rect">
            <a:avLst/>
          </a:prstGeom>
        </p:spPr>
        <p:txBody>
          <a:bodyPr vert="horz" lIns="91416" tIns="45708" rIns="91416" bIns="45708" rtlCol="0">
            <a:normAutofit fontScale="70000" lnSpcReduction="20000"/>
          </a:bodyPr>
          <a:lstStyle>
            <a:defPPr marR="0" lvl="0" algn="l" rtl="0">
              <a:lnSpc>
                <a:spcPct val="100000"/>
              </a:lnSpc>
              <a:spcBef>
                <a:spcPts val="0"/>
              </a:spcBef>
              <a:spcAft>
                <a:spcPts val="0"/>
              </a:spcAft>
            </a:defPPr>
            <a:lvl1pPr marL="344488" marR="0" lvl="0" indent="-344488" algn="l" rtl="0">
              <a:lnSpc>
                <a:spcPct val="100000"/>
              </a:lnSpc>
              <a:spcBef>
                <a:spcPts val="0"/>
              </a:spcBef>
              <a:spcAft>
                <a:spcPts val="600"/>
              </a:spcAft>
              <a:buClr>
                <a:srgbClr val="41AF19"/>
              </a:buClr>
              <a:buSzPct val="120000"/>
              <a:buFont typeface="Arial" panose="020B0604020202020204" pitchFamily="34" charset="0"/>
              <a:buChar char="•"/>
              <a:defRPr sz="28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defRPr>
            </a:lvl1pPr>
            <a:lvl2pPr marL="569913" marR="0" lvl="1" indent="-284163" algn="l" rtl="0">
              <a:lnSpc>
                <a:spcPct val="100000"/>
              </a:lnSpc>
              <a:spcBef>
                <a:spcPts val="0"/>
              </a:spcBef>
              <a:spcAft>
                <a:spcPts val="600"/>
              </a:spcAft>
              <a:buClr>
                <a:srgbClr val="41AF19"/>
              </a:buClr>
              <a:buSzPct val="120000"/>
              <a:buFont typeface="Arial" panose="020B0604020202020204" pitchFamily="34" charset="0"/>
              <a:buChar char="•"/>
              <a:defRPr sz="2400" b="0" i="0" u="none" strike="noStrike" cap="none">
                <a:solidFill>
                  <a:srgbClr val="000000"/>
                </a:solidFill>
                <a:latin typeface="Roboto Light" panose="02000000000000000000" pitchFamily="2" charset="0"/>
                <a:ea typeface="Roboto Light" panose="02000000000000000000" pitchFamily="2" charset="0"/>
                <a:cs typeface="Arial"/>
                <a:sym typeface="Arial"/>
              </a:defRPr>
            </a:lvl2pPr>
            <a:lvl3pPr marL="855663" marR="0" lvl="2" indent="-285750" algn="l" rtl="0">
              <a:lnSpc>
                <a:spcPct val="100000"/>
              </a:lnSpc>
              <a:spcBef>
                <a:spcPts val="0"/>
              </a:spcBef>
              <a:spcAft>
                <a:spcPts val="600"/>
              </a:spcAft>
              <a:buClr>
                <a:srgbClr val="41AF19"/>
              </a:buClr>
              <a:buSzPct val="120000"/>
              <a:buFont typeface="Arial" panose="020B0604020202020204" pitchFamily="34" charset="0"/>
              <a:buChar char="•"/>
              <a:defRPr sz="2000" b="0" i="1" u="none" strike="noStrike" cap="none">
                <a:solidFill>
                  <a:srgbClr val="000000"/>
                </a:solidFill>
                <a:latin typeface="Roboto Light" panose="02000000000000000000" pitchFamily="2" charset="0"/>
                <a:ea typeface="Roboto Light" panose="02000000000000000000" pitchFamily="2" charset="0"/>
                <a:cs typeface="Arial"/>
                <a:sym typeface="Arial"/>
              </a:defRPr>
            </a:lvl3pPr>
            <a:lvl4pPr marL="1198563" marR="0" lvl="3" indent="-284163" algn="l" rtl="0">
              <a:lnSpc>
                <a:spcPct val="100000"/>
              </a:lnSpc>
              <a:spcBef>
                <a:spcPts val="0"/>
              </a:spcBef>
              <a:spcAft>
                <a:spcPts val="600"/>
              </a:spcAft>
              <a:buClr>
                <a:srgbClr val="41AF19"/>
              </a:buClr>
              <a:buSzPct val="120000"/>
              <a:buFont typeface="Arial" panose="020B0604020202020204" pitchFamily="34" charset="0"/>
              <a:buChar char="•"/>
              <a:defRPr sz="1867" b="0" i="1" u="none" strike="noStrike" cap="none">
                <a:solidFill>
                  <a:srgbClr val="000000"/>
                </a:solidFill>
                <a:latin typeface="Roboto Light" panose="02000000000000000000" pitchFamily="2" charset="0"/>
                <a:ea typeface="Roboto Light" panose="02000000000000000000" pitchFamily="2" charset="0"/>
                <a:cs typeface="Arial"/>
                <a:sym typeface="Arial"/>
              </a:defRPr>
            </a:lvl4pPr>
            <a:lvl5pPr marL="1598613" marR="0" lvl="4" indent="-338138" algn="l" rtl="0">
              <a:lnSpc>
                <a:spcPct val="100000"/>
              </a:lnSpc>
              <a:spcBef>
                <a:spcPts val="0"/>
              </a:spcBef>
              <a:spcAft>
                <a:spcPts val="600"/>
              </a:spcAft>
              <a:buClr>
                <a:srgbClr val="41AF19"/>
              </a:buClr>
              <a:buSzPct val="120000"/>
              <a:buFont typeface="Arial" panose="020B0604020202020204" pitchFamily="34" charset="0"/>
              <a:buChar char="•"/>
              <a:defRPr sz="1867" b="0" i="1" u="none" strike="noStrike" cap="none">
                <a:solidFill>
                  <a:srgbClr val="000000"/>
                </a:solidFill>
                <a:latin typeface="Roboto Light" panose="02000000000000000000" pitchFamily="2" charset="0"/>
                <a:ea typeface="Roboto Light" panose="02000000000000000000" pitchFamily="2" charset="0"/>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599" kern="0" dirty="0">
                <a:latin typeface="Arial" panose="020B0604020202020204" pitchFamily="34" charset="0"/>
                <a:cs typeface="Arial" panose="020B0604020202020204" pitchFamily="34" charset="0"/>
              </a:rPr>
              <a:t>Note: Water depth, substrate composition, aquatic plants, and sky conditions can all influence your perception of the color of water.</a:t>
            </a:r>
          </a:p>
        </p:txBody>
      </p:sp>
      <p:pic>
        <p:nvPicPr>
          <p:cNvPr id="6" name="Picture 2" descr="cleaning-detergents">
            <a:extLst>
              <a:ext uri="{FF2B5EF4-FFF2-40B4-BE49-F238E27FC236}">
                <a16:creationId xmlns:a16="http://schemas.microsoft.com/office/drawing/2014/main" id="{FEDDEAF6-492C-4A7A-A5F3-8DC10F638F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69523" y="4576755"/>
            <a:ext cx="3656648" cy="2007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00FF"/>
                </a:solidFill>
              </a14:hiddenFill>
            </a:ext>
          </a:extLst>
        </p:spPr>
      </p:pic>
      <p:pic>
        <p:nvPicPr>
          <p:cNvPr id="7" name="Picture 3" descr="Detergent">
            <a:extLst>
              <a:ext uri="{FF2B5EF4-FFF2-40B4-BE49-F238E27FC236}">
                <a16:creationId xmlns:a16="http://schemas.microsoft.com/office/drawing/2014/main" id="{79E4CF2F-7737-4411-A4A1-E87714D0F2DE}"/>
              </a:ext>
            </a:extLst>
          </p:cNvPr>
          <p:cNvPicPr>
            <a:picLocks noChangeAspect="1" noChangeArrowheads="1"/>
          </p:cNvPicPr>
          <p:nvPr/>
        </p:nvPicPr>
        <p:blipFill>
          <a:blip r:embed="rId4">
            <a:lum contrast="20000"/>
            <a:extLst>
              <a:ext uri="{28A0092B-C50C-407E-A947-70E740481C1C}">
                <a14:useLocalDpi xmlns:a14="http://schemas.microsoft.com/office/drawing/2010/main"/>
              </a:ext>
            </a:extLst>
          </a:blip>
          <a:srcRect/>
          <a:stretch>
            <a:fillRect/>
          </a:stretch>
        </p:blipFill>
        <p:spPr bwMode="auto">
          <a:xfrm>
            <a:off x="6400802" y="2064288"/>
            <a:ext cx="3656648" cy="2742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00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018018" y="422332"/>
            <a:ext cx="3808153" cy="2412464"/>
          </a:xfrm>
          <a:prstGeom prst="rect">
            <a:avLst/>
          </a:prstGeom>
          <a:ln>
            <a:noFill/>
          </a:ln>
          <a:effectLst>
            <a:outerShdw blurRad="292100" dist="139700" dir="2700000" algn="tl" rotWithShape="0">
              <a:srgbClr val="333333">
                <a:alpha val="65000"/>
              </a:srgbClr>
            </a:outerShdw>
          </a:effectLst>
        </p:spPr>
      </p:pic>
      <p:sp>
        <p:nvSpPr>
          <p:cNvPr id="10" name="Title 2">
            <a:extLst>
              <a:ext uri="{FF2B5EF4-FFF2-40B4-BE49-F238E27FC236}">
                <a16:creationId xmlns:a16="http://schemas.microsoft.com/office/drawing/2014/main" id="{2080F9D9-C19F-46A1-AE78-AF3DF5D3AD25}"/>
              </a:ext>
            </a:extLst>
          </p:cNvPr>
          <p:cNvSpPr>
            <a:spLocks noGrp="1"/>
          </p:cNvSpPr>
          <p:nvPr>
            <p:ph type="title"/>
          </p:nvPr>
        </p:nvSpPr>
        <p:spPr>
          <a:xfrm>
            <a:off x="684036" y="524363"/>
            <a:ext cx="7174572" cy="1143000"/>
          </a:xfrm>
        </p:spPr>
        <p:txBody>
          <a:bodyPr>
            <a:normAutofit fontScale="90000"/>
          </a:bodyPr>
          <a:lstStyle/>
          <a:p>
            <a:r>
              <a:rPr lang="en-US" dirty="0"/>
              <a:t>Identification of </a:t>
            </a:r>
            <a:br>
              <a:rPr lang="en-US" dirty="0"/>
            </a:br>
            <a:r>
              <a:rPr lang="en-US" dirty="0"/>
              <a:t>Potential Illicit Discharge</a:t>
            </a:r>
          </a:p>
        </p:txBody>
      </p:sp>
    </p:spTree>
    <p:extLst>
      <p:ext uri="{BB962C8B-B14F-4D97-AF65-F5344CB8AC3E}">
        <p14:creationId xmlns:p14="http://schemas.microsoft.com/office/powerpoint/2010/main" val="1398655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49267" y="1196752"/>
            <a:ext cx="11515021" cy="4449703"/>
          </a:xfrm>
        </p:spPr>
        <p:txBody>
          <a:bodyPr>
            <a:normAutofit/>
          </a:bodyPr>
          <a:lstStyle/>
          <a:p>
            <a:pPr>
              <a:spcAft>
                <a:spcPts val="0"/>
              </a:spcAft>
            </a:pPr>
            <a:r>
              <a:rPr lang="en-US" sz="5398" dirty="0">
                <a:ln>
                  <a:solidFill>
                    <a:sysClr val="windowText" lastClr="000000"/>
                  </a:solidFill>
                </a:ln>
                <a:solidFill>
                  <a:schemeClr val="accent1"/>
                </a:solidFill>
              </a:rPr>
              <a:t>Solids/Floatables</a:t>
            </a:r>
            <a:r>
              <a:rPr lang="en-US" sz="3999" dirty="0">
                <a:ln>
                  <a:solidFill>
                    <a:sysClr val="windowText" lastClr="000000"/>
                  </a:solidFill>
                </a:ln>
                <a:solidFill>
                  <a:schemeClr val="accent1"/>
                </a:solidFill>
              </a:rPr>
              <a:t> </a:t>
            </a:r>
            <a:r>
              <a:rPr lang="en-US" sz="2999" dirty="0"/>
              <a:t>Garbage, Sewage, Oily Sheens, or Suds </a:t>
            </a:r>
          </a:p>
        </p:txBody>
      </p:sp>
      <p:grpSp>
        <p:nvGrpSpPr>
          <p:cNvPr id="10" name="Group 9"/>
          <p:cNvGrpSpPr/>
          <p:nvPr/>
        </p:nvGrpSpPr>
        <p:grpSpPr>
          <a:xfrm>
            <a:off x="7293479" y="2352932"/>
            <a:ext cx="4570810" cy="4025789"/>
            <a:chOff x="7295379" y="2501394"/>
            <a:chExt cx="4572001" cy="4026838"/>
          </a:xfrm>
        </p:grpSpPr>
        <p:pic>
          <p:nvPicPr>
            <p:cNvPr id="6" name="Picture 2" descr="allowable_bacteria2">
              <a:extLst>
                <a:ext uri="{FF2B5EF4-FFF2-40B4-BE49-F238E27FC236}">
                  <a16:creationId xmlns:a16="http://schemas.microsoft.com/office/drawing/2014/main" id="{A9F58D35-D0C2-4631-A9CF-89227091EF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95380" y="2501394"/>
              <a:ext cx="4572000" cy="3428999"/>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Left Arrow 7"/>
            <p:cNvSpPr/>
            <p:nvPr/>
          </p:nvSpPr>
          <p:spPr>
            <a:xfrm>
              <a:off x="10406742" y="4023358"/>
              <a:ext cx="1201783" cy="1254034"/>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Individual Clumps</a:t>
              </a:r>
            </a:p>
          </p:txBody>
        </p:sp>
        <p:sp>
          <p:nvSpPr>
            <p:cNvPr id="9" name="TextBox 8"/>
            <p:cNvSpPr txBox="1"/>
            <p:nvPr/>
          </p:nvSpPr>
          <p:spPr>
            <a:xfrm>
              <a:off x="7295379" y="5943457"/>
              <a:ext cx="4572000" cy="584775"/>
            </a:xfrm>
            <a:prstGeom prst="rect">
              <a:avLst/>
            </a:prstGeom>
            <a:noFill/>
          </p:spPr>
          <p:txBody>
            <a:bodyPr wrap="square" rtlCol="0">
              <a:spAutoFit/>
            </a:bodyPr>
            <a:lstStyle/>
            <a:p>
              <a:r>
                <a:rPr lang="en-US" sz="1799" b="1" dirty="0"/>
                <a:t>Nonpetroleum Sheen </a:t>
              </a:r>
              <a:r>
                <a:rPr lang="en-US" sz="1400" dirty="0"/>
                <a:t>– breaks apart into clumps with jagged edges</a:t>
              </a:r>
            </a:p>
          </p:txBody>
        </p:sp>
      </p:grpSp>
      <p:grpSp>
        <p:nvGrpSpPr>
          <p:cNvPr id="4" name="Group 3"/>
          <p:cNvGrpSpPr/>
          <p:nvPr/>
        </p:nvGrpSpPr>
        <p:grpSpPr>
          <a:xfrm>
            <a:off x="2312994" y="2339204"/>
            <a:ext cx="4570809" cy="3852645"/>
            <a:chOff x="2514421" y="2501394"/>
            <a:chExt cx="4572000" cy="3853649"/>
          </a:xfrm>
          <a:effectLst>
            <a:outerShdw blurRad="50800" dist="38100" dir="2700000" algn="tl" rotWithShape="0">
              <a:prstClr val="black">
                <a:alpha val="40000"/>
              </a:prstClr>
            </a:outerShdw>
          </a:effectLst>
        </p:grpSpPr>
        <p:pic>
          <p:nvPicPr>
            <p:cNvPr id="5" name="Picture 3" descr="Picture1">
              <a:extLst>
                <a:ext uri="{FF2B5EF4-FFF2-40B4-BE49-F238E27FC236}">
                  <a16:creationId xmlns:a16="http://schemas.microsoft.com/office/drawing/2014/main" id="{ADB534B2-F7C9-475E-B203-98ABCE785194}"/>
                </a:ext>
              </a:extLst>
            </p:cNvPr>
            <p:cNvPicPr>
              <a:picLocks noChangeAspect="1" noChangeArrowheads="1"/>
            </p:cNvPicPr>
            <p:nvPr/>
          </p:nvPicPr>
          <p:blipFill>
            <a:blip r:embed="rId4">
              <a:lum contrast="20000"/>
              <a:extLst>
                <a:ext uri="{28A0092B-C50C-407E-A947-70E740481C1C}">
                  <a14:useLocalDpi xmlns:a14="http://schemas.microsoft.com/office/drawing/2010/main"/>
                </a:ext>
              </a:extLst>
            </a:blip>
            <a:srcRect/>
            <a:stretch>
              <a:fillRect/>
            </a:stretch>
          </p:blipFill>
          <p:spPr bwMode="auto">
            <a:xfrm>
              <a:off x="2514421" y="2501394"/>
              <a:ext cx="4563039" cy="3429000"/>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Left Arrow 6"/>
            <p:cNvSpPr/>
            <p:nvPr/>
          </p:nvSpPr>
          <p:spPr>
            <a:xfrm>
              <a:off x="5617028" y="4023358"/>
              <a:ext cx="1201783" cy="1254034"/>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Smooth Cohesive Swirls</a:t>
              </a:r>
            </a:p>
          </p:txBody>
        </p:sp>
        <p:sp>
          <p:nvSpPr>
            <p:cNvPr id="11" name="TextBox 10"/>
            <p:cNvSpPr txBox="1"/>
            <p:nvPr/>
          </p:nvSpPr>
          <p:spPr>
            <a:xfrm>
              <a:off x="2514421" y="5985839"/>
              <a:ext cx="4572000" cy="369204"/>
            </a:xfrm>
            <a:prstGeom prst="rect">
              <a:avLst/>
            </a:prstGeom>
            <a:noFill/>
          </p:spPr>
          <p:txBody>
            <a:bodyPr wrap="square" rtlCol="0">
              <a:spAutoFit/>
            </a:bodyPr>
            <a:lstStyle/>
            <a:p>
              <a:r>
                <a:rPr lang="en-US" sz="1799" b="1" dirty="0"/>
                <a:t>Petroleum Sheen </a:t>
              </a:r>
              <a:r>
                <a:rPr lang="en-US" sz="1400" dirty="0"/>
                <a:t>– swirls and re-adheres if mixed</a:t>
              </a:r>
            </a:p>
          </p:txBody>
        </p:sp>
      </p:grpSp>
      <p:sp>
        <p:nvSpPr>
          <p:cNvPr id="14" name="Title 2">
            <a:extLst>
              <a:ext uri="{FF2B5EF4-FFF2-40B4-BE49-F238E27FC236}">
                <a16:creationId xmlns:a16="http://schemas.microsoft.com/office/drawing/2014/main" id="{1DBF3012-A4D8-498F-AD53-3C6B689032A3}"/>
              </a:ext>
            </a:extLst>
          </p:cNvPr>
          <p:cNvSpPr>
            <a:spLocks noGrp="1"/>
          </p:cNvSpPr>
          <p:nvPr>
            <p:ph type="title"/>
          </p:nvPr>
        </p:nvSpPr>
        <p:spPr>
          <a:xfrm>
            <a:off x="684036" y="524363"/>
            <a:ext cx="9601200" cy="1143000"/>
          </a:xfrm>
        </p:spPr>
        <p:txBody>
          <a:bodyPr>
            <a:normAutofit fontScale="90000"/>
          </a:bodyPr>
          <a:lstStyle/>
          <a:p>
            <a:r>
              <a:rPr lang="en-US" dirty="0"/>
              <a:t>Identification of Potential Illicit Discharge</a:t>
            </a:r>
          </a:p>
        </p:txBody>
      </p:sp>
    </p:spTree>
    <p:extLst>
      <p:ext uri="{BB962C8B-B14F-4D97-AF65-F5344CB8AC3E}">
        <p14:creationId xmlns:p14="http://schemas.microsoft.com/office/powerpoint/2010/main" val="1379930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36886" y="2416095"/>
            <a:ext cx="3795045" cy="4002049"/>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4" descr="Foam_I-581 _VDOT">
            <a:extLst>
              <a:ext uri="{FF2B5EF4-FFF2-40B4-BE49-F238E27FC236}">
                <a16:creationId xmlns:a16="http://schemas.microsoft.com/office/drawing/2014/main" id="{B4F229EC-DE74-40E0-8F92-984403F36FF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1975" y="239518"/>
            <a:ext cx="4837468" cy="3238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00FF"/>
                </a:solidFill>
              </a14:hiddenFill>
            </a:ext>
          </a:extLst>
        </p:spPr>
      </p:pic>
      <p:pic>
        <p:nvPicPr>
          <p:cNvPr id="5" name="Picture 2" descr="Natural Foam(CFE)cropped">
            <a:extLst>
              <a:ext uri="{FF2B5EF4-FFF2-40B4-BE49-F238E27FC236}">
                <a16:creationId xmlns:a16="http://schemas.microsoft.com/office/drawing/2014/main" id="{E7342081-D7BE-4B36-AF3B-F0F197E77FE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8100" y="2700312"/>
            <a:ext cx="4753642" cy="3335526"/>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Box 7"/>
          <p:cNvSpPr txBox="1"/>
          <p:nvPr/>
        </p:nvSpPr>
        <p:spPr>
          <a:xfrm>
            <a:off x="560822" y="3697377"/>
            <a:ext cx="2024216" cy="1292325"/>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rtlCol="0">
            <a:spAutoFit/>
          </a:bodyPr>
          <a:lstStyle/>
          <a:p>
            <a:r>
              <a:rPr lang="en-US" sz="1799" b="1" dirty="0"/>
              <a:t>Natural Foam/Suds </a:t>
            </a:r>
            <a:r>
              <a:rPr lang="en-US" sz="1400" dirty="0"/>
              <a:t>may appear white at first but will generally turn brown over time</a:t>
            </a:r>
          </a:p>
        </p:txBody>
      </p:sp>
      <p:sp>
        <p:nvSpPr>
          <p:cNvPr id="9" name="TextBox 8"/>
          <p:cNvSpPr txBox="1"/>
          <p:nvPr/>
        </p:nvSpPr>
        <p:spPr>
          <a:xfrm>
            <a:off x="7003361" y="3141405"/>
            <a:ext cx="2820842" cy="1015399"/>
          </a:xfrm>
          <a:prstGeom prst="rect">
            <a:avLst/>
          </a:prstGeom>
          <a:solidFill>
            <a:schemeClr val="bg1"/>
          </a:solidFill>
          <a:ln w="9525">
            <a:solidFill>
              <a:schemeClr val="tx1"/>
            </a:solidFill>
          </a:ln>
          <a:effectLst>
            <a:outerShdw blurRad="50800" dist="38100" dir="5400000" algn="t" rotWithShape="0">
              <a:prstClr val="black">
                <a:alpha val="40000"/>
              </a:prstClr>
            </a:outerShdw>
          </a:effectLst>
        </p:spPr>
        <p:txBody>
          <a:bodyPr wrap="square" rtlCol="0">
            <a:spAutoFit/>
          </a:bodyPr>
          <a:lstStyle/>
          <a:p>
            <a:r>
              <a:rPr lang="en-US" sz="1799" b="1" dirty="0"/>
              <a:t>Manmade foam/suds </a:t>
            </a:r>
            <a:r>
              <a:rPr lang="en-US" sz="1400" dirty="0"/>
              <a:t>is usually white in color and sometimes has a sweet or scented odor.</a:t>
            </a:r>
          </a:p>
        </p:txBody>
      </p:sp>
      <p:cxnSp>
        <p:nvCxnSpPr>
          <p:cNvPr id="11" name="Straight Arrow Connector 10"/>
          <p:cNvCxnSpPr>
            <a:stCxn id="8" idx="3"/>
          </p:cNvCxnSpPr>
          <p:nvPr/>
        </p:nvCxnSpPr>
        <p:spPr>
          <a:xfrm>
            <a:off x="2585038" y="4343540"/>
            <a:ext cx="1789145" cy="369236"/>
          </a:xfrm>
          <a:prstGeom prst="straightConnector1">
            <a:avLst/>
          </a:prstGeom>
          <a:ln w="76200">
            <a:solidFill>
              <a:srgbClr val="FF0000"/>
            </a:solidFill>
            <a:tailEnd type="arrow"/>
          </a:ln>
          <a:effectLst>
            <a:glow rad="139700">
              <a:schemeClr val="bg1">
                <a:alpha val="40000"/>
              </a:schemeClr>
            </a:glow>
          </a:effectLst>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a:stCxn id="9" idx="0"/>
          </p:cNvCxnSpPr>
          <p:nvPr/>
        </p:nvCxnSpPr>
        <p:spPr>
          <a:xfrm flipV="1">
            <a:off x="8413782" y="2413239"/>
            <a:ext cx="422255" cy="728166"/>
          </a:xfrm>
          <a:prstGeom prst="straightConnector1">
            <a:avLst/>
          </a:prstGeom>
          <a:ln w="76200">
            <a:solidFill>
              <a:srgbClr val="FF0000"/>
            </a:solidFill>
            <a:tailEnd type="arrow"/>
          </a:ln>
          <a:effectLst>
            <a:glow rad="139700">
              <a:schemeClr val="bg1">
                <a:alpha val="40000"/>
              </a:schemeClr>
            </a:glow>
          </a:effectLst>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a:stCxn id="9" idx="2"/>
          </p:cNvCxnSpPr>
          <p:nvPr/>
        </p:nvCxnSpPr>
        <p:spPr>
          <a:xfrm>
            <a:off x="8413782" y="4156803"/>
            <a:ext cx="611957" cy="832899"/>
          </a:xfrm>
          <a:prstGeom prst="straightConnector1">
            <a:avLst/>
          </a:prstGeom>
          <a:ln w="76200">
            <a:solidFill>
              <a:srgbClr val="FF0000"/>
            </a:solidFill>
            <a:tailEnd type="arrow"/>
          </a:ln>
          <a:effectLst>
            <a:glow rad="139700">
              <a:schemeClr val="bg1">
                <a:alpha val="40000"/>
              </a:schemeClr>
            </a:glow>
          </a:effectLst>
        </p:spPr>
        <p:style>
          <a:lnRef idx="1">
            <a:schemeClr val="accent2"/>
          </a:lnRef>
          <a:fillRef idx="0">
            <a:schemeClr val="accent2"/>
          </a:fillRef>
          <a:effectRef idx="0">
            <a:schemeClr val="accent2"/>
          </a:effectRef>
          <a:fontRef idx="minor">
            <a:schemeClr val="tx1"/>
          </a:fontRef>
        </p:style>
      </p:cxnSp>
      <p:sp>
        <p:nvSpPr>
          <p:cNvPr id="14" name="Title 2">
            <a:extLst>
              <a:ext uri="{FF2B5EF4-FFF2-40B4-BE49-F238E27FC236}">
                <a16:creationId xmlns:a16="http://schemas.microsoft.com/office/drawing/2014/main" id="{8AEB4FA9-F420-493E-BB25-DDD01FDA5900}"/>
              </a:ext>
            </a:extLst>
          </p:cNvPr>
          <p:cNvSpPr>
            <a:spLocks noGrp="1"/>
          </p:cNvSpPr>
          <p:nvPr>
            <p:ph type="title"/>
          </p:nvPr>
        </p:nvSpPr>
        <p:spPr>
          <a:xfrm>
            <a:off x="684036" y="524363"/>
            <a:ext cx="6319325" cy="1143000"/>
          </a:xfrm>
        </p:spPr>
        <p:txBody>
          <a:bodyPr>
            <a:normAutofit fontScale="90000"/>
          </a:bodyPr>
          <a:lstStyle/>
          <a:p>
            <a:r>
              <a:rPr lang="en-US" dirty="0"/>
              <a:t>Identification of Potential Illicit Discharge</a:t>
            </a:r>
          </a:p>
        </p:txBody>
      </p:sp>
      <p:sp>
        <p:nvSpPr>
          <p:cNvPr id="3" name="Content Placeholder 2"/>
          <p:cNvSpPr>
            <a:spLocks noGrp="1"/>
          </p:cNvSpPr>
          <p:nvPr>
            <p:ph sz="quarter" idx="13"/>
          </p:nvPr>
        </p:nvSpPr>
        <p:spPr>
          <a:xfrm>
            <a:off x="354811" y="1491045"/>
            <a:ext cx="7399768" cy="4927099"/>
          </a:xfrm>
        </p:spPr>
        <p:txBody>
          <a:bodyPr>
            <a:normAutofit/>
          </a:bodyPr>
          <a:lstStyle/>
          <a:p>
            <a:r>
              <a:rPr lang="en-US" sz="5998" dirty="0">
                <a:ln>
                  <a:solidFill>
                    <a:sysClr val="windowText" lastClr="000000"/>
                  </a:solidFill>
                </a:ln>
                <a:solidFill>
                  <a:schemeClr val="accent1"/>
                </a:solidFill>
              </a:rPr>
              <a:t>Solids/Floatables</a:t>
            </a:r>
            <a:r>
              <a:rPr lang="en-US" sz="5998" dirty="0"/>
              <a:t>  </a:t>
            </a:r>
          </a:p>
        </p:txBody>
      </p:sp>
    </p:spTree>
    <p:extLst>
      <p:ext uri="{BB962C8B-B14F-4D97-AF65-F5344CB8AC3E}">
        <p14:creationId xmlns:p14="http://schemas.microsoft.com/office/powerpoint/2010/main" val="4094628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ttps://cdn.websites.hibu.com/fc293a98d6954fd68d0a8a0679678464/dms3rep/multi/desktop/Signs-of-Septic-Failure.jpg"/>
          <p:cNvPicPr/>
          <p:nvPr/>
        </p:nvPicPr>
        <p:blipFill rotWithShape="1">
          <a:blip r:embed="rId3" cstate="screen">
            <a:extLst>
              <a:ext uri="{28A0092B-C50C-407E-A947-70E740481C1C}">
                <a14:useLocalDpi xmlns:a14="http://schemas.microsoft.com/office/drawing/2010/main"/>
              </a:ext>
            </a:extLst>
          </a:blip>
          <a:srcRect/>
          <a:stretch/>
        </p:blipFill>
        <p:spPr bwMode="auto">
          <a:xfrm>
            <a:off x="6820209" y="118835"/>
            <a:ext cx="4570809" cy="3143701"/>
          </a:xfrm>
          <a:prstGeom prst="rect">
            <a:avLst/>
          </a:prstGeom>
          <a:ln>
            <a:solidFill>
              <a:schemeClr val="tx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 name="Content Placeholder 2"/>
          <p:cNvSpPr>
            <a:spLocks noGrp="1"/>
          </p:cNvSpPr>
          <p:nvPr>
            <p:ph sz="quarter" idx="13"/>
          </p:nvPr>
        </p:nvSpPr>
        <p:spPr>
          <a:xfrm>
            <a:off x="684035" y="2003633"/>
            <a:ext cx="6015466" cy="4449703"/>
          </a:xfrm>
        </p:spPr>
        <p:txBody>
          <a:bodyPr>
            <a:normAutofit/>
          </a:bodyPr>
          <a:lstStyle/>
          <a:p>
            <a:r>
              <a:rPr lang="en-US" sz="5998" dirty="0">
                <a:ln>
                  <a:solidFill>
                    <a:sysClr val="windowText" lastClr="000000"/>
                  </a:solidFill>
                </a:ln>
                <a:solidFill>
                  <a:schemeClr val="accent1"/>
                </a:solidFill>
              </a:rPr>
              <a:t>Vegetation</a:t>
            </a:r>
            <a:r>
              <a:rPr lang="en-US" sz="5998" dirty="0"/>
              <a:t> -   </a:t>
            </a:r>
          </a:p>
          <a:p>
            <a:pPr lvl="1"/>
            <a:r>
              <a:rPr lang="en-US" dirty="0"/>
              <a:t>Excessive growth</a:t>
            </a:r>
          </a:p>
          <a:p>
            <a:pPr lvl="1"/>
            <a:r>
              <a:rPr lang="en-US" dirty="0"/>
              <a:t>Algae plumes</a:t>
            </a:r>
          </a:p>
          <a:p>
            <a:pPr lvl="1"/>
            <a:r>
              <a:rPr lang="en-US" dirty="0"/>
              <a:t>Stressed</a:t>
            </a:r>
          </a:p>
          <a:p>
            <a:pPr lvl="1"/>
            <a:r>
              <a:rPr lang="en-US" dirty="0"/>
              <a:t>Damaged</a:t>
            </a:r>
          </a:p>
          <a:p>
            <a:pPr lvl="1"/>
            <a:r>
              <a:rPr lang="en-US" dirty="0"/>
              <a:t>Dead  </a:t>
            </a:r>
          </a:p>
          <a:p>
            <a:pPr lvl="1"/>
            <a:endParaRPr lang="en-US" dirty="0"/>
          </a:p>
          <a:p>
            <a:pPr lvl="1"/>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20209" y="3441512"/>
            <a:ext cx="4570809" cy="3013876"/>
          </a:xfrm>
          <a:prstGeom prst="rect">
            <a:avLst/>
          </a:prstGeom>
          <a:ln>
            <a:solidFill>
              <a:schemeClr val="tx1"/>
            </a:solidFill>
          </a:ln>
          <a:effectLst>
            <a:outerShdw blurRad="292100" dist="139700" dir="2700000" algn="tl" rotWithShape="0">
              <a:srgbClr val="333333">
                <a:alpha val="65000"/>
              </a:srgbClr>
            </a:outerShdw>
          </a:effectLst>
        </p:spPr>
      </p:pic>
      <p:sp>
        <p:nvSpPr>
          <p:cNvPr id="4" name="Rectangle 3"/>
          <p:cNvSpPr/>
          <p:nvPr/>
        </p:nvSpPr>
        <p:spPr>
          <a:xfrm>
            <a:off x="6925863" y="6240001"/>
            <a:ext cx="4465155" cy="215388"/>
          </a:xfrm>
          <a:prstGeom prst="rect">
            <a:avLst/>
          </a:prstGeom>
        </p:spPr>
        <p:txBody>
          <a:bodyPr wrap="square">
            <a:spAutoFit/>
          </a:bodyPr>
          <a:lstStyle/>
          <a:p>
            <a:r>
              <a:rPr lang="en-US" sz="800" dirty="0"/>
              <a:t>FROM WEB: https://dnr.mo.gov/env/swcp/nps/images/slideshow/algal-bloom.jpg</a:t>
            </a:r>
          </a:p>
        </p:txBody>
      </p:sp>
      <p:sp>
        <p:nvSpPr>
          <p:cNvPr id="8" name="Left Arrow 7"/>
          <p:cNvSpPr/>
          <p:nvPr/>
        </p:nvSpPr>
        <p:spPr>
          <a:xfrm rot="20172479">
            <a:off x="9784373" y="-35077"/>
            <a:ext cx="1449599" cy="1345124"/>
          </a:xfrm>
          <a:prstGeom prst="leftArrow">
            <a:avLst>
              <a:gd name="adj1" fmla="val 47971"/>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Septic System Failure</a:t>
            </a:r>
          </a:p>
        </p:txBody>
      </p:sp>
      <p:sp>
        <p:nvSpPr>
          <p:cNvPr id="9" name="Left Arrow 8"/>
          <p:cNvSpPr/>
          <p:nvPr/>
        </p:nvSpPr>
        <p:spPr>
          <a:xfrm rot="1088486" flipH="1">
            <a:off x="6925864" y="3790311"/>
            <a:ext cx="1449599" cy="1345124"/>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Algae</a:t>
            </a:r>
          </a:p>
        </p:txBody>
      </p:sp>
      <p:sp>
        <p:nvSpPr>
          <p:cNvPr id="6" name="Rectangle 5"/>
          <p:cNvSpPr/>
          <p:nvPr/>
        </p:nvSpPr>
        <p:spPr>
          <a:xfrm>
            <a:off x="6820209" y="3047148"/>
            <a:ext cx="4722790" cy="338466"/>
          </a:xfrm>
          <a:prstGeom prst="rect">
            <a:avLst/>
          </a:prstGeom>
        </p:spPr>
        <p:txBody>
          <a:bodyPr wrap="square">
            <a:spAutoFit/>
          </a:bodyPr>
          <a:lstStyle/>
          <a:p>
            <a:r>
              <a:rPr lang="en-US" sz="800" dirty="0"/>
              <a:t>FROM WEB: https://www.nylundinc.com/septic-tank-failure-Vancouver-washington/clark-county-wa</a:t>
            </a:r>
          </a:p>
        </p:txBody>
      </p:sp>
      <p:sp>
        <p:nvSpPr>
          <p:cNvPr id="13" name="Title 2">
            <a:extLst>
              <a:ext uri="{FF2B5EF4-FFF2-40B4-BE49-F238E27FC236}">
                <a16:creationId xmlns:a16="http://schemas.microsoft.com/office/drawing/2014/main" id="{E410C53F-9F3B-4F65-811B-447A993487A7}"/>
              </a:ext>
            </a:extLst>
          </p:cNvPr>
          <p:cNvSpPr>
            <a:spLocks noGrp="1"/>
          </p:cNvSpPr>
          <p:nvPr>
            <p:ph type="title"/>
          </p:nvPr>
        </p:nvSpPr>
        <p:spPr>
          <a:xfrm>
            <a:off x="684036" y="524363"/>
            <a:ext cx="9601200" cy="1143000"/>
          </a:xfrm>
        </p:spPr>
        <p:txBody>
          <a:bodyPr>
            <a:normAutofit fontScale="90000"/>
          </a:bodyPr>
          <a:lstStyle/>
          <a:p>
            <a:r>
              <a:rPr lang="en-US" dirty="0"/>
              <a:t>Identification of</a:t>
            </a:r>
            <a:br>
              <a:rPr lang="en-US" dirty="0"/>
            </a:br>
            <a:r>
              <a:rPr lang="en-US" dirty="0"/>
              <a:t>Potential Illicit Discharge</a:t>
            </a:r>
          </a:p>
        </p:txBody>
      </p:sp>
    </p:spTree>
    <p:extLst>
      <p:ext uri="{BB962C8B-B14F-4D97-AF65-F5344CB8AC3E}">
        <p14:creationId xmlns:p14="http://schemas.microsoft.com/office/powerpoint/2010/main" val="2934335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404291" y="4895996"/>
            <a:ext cx="5394960" cy="1737360"/>
          </a:xfrm>
        </p:spPr>
        <p:txBody>
          <a:bodyPr>
            <a:normAutofit/>
          </a:bodyPr>
          <a:lstStyle/>
          <a:p>
            <a:pPr marL="0" indent="0">
              <a:buNone/>
            </a:pPr>
            <a:r>
              <a:rPr lang="en-US" sz="5998" dirty="0">
                <a:ln>
                  <a:solidFill>
                    <a:schemeClr val="tx1"/>
                  </a:solidFill>
                </a:ln>
                <a:solidFill>
                  <a:schemeClr val="accent1"/>
                </a:solidFill>
              </a:rPr>
              <a:t>Staining-</a:t>
            </a:r>
            <a:r>
              <a:rPr lang="en-US" sz="4699" dirty="0">
                <a:ln>
                  <a:solidFill>
                    <a:schemeClr val="tx1"/>
                  </a:solidFill>
                </a:ln>
                <a:solidFill>
                  <a:schemeClr val="accent1"/>
                </a:solidFill>
              </a:rPr>
              <a:t> </a:t>
            </a:r>
            <a:r>
              <a:rPr lang="en-US" dirty="0"/>
              <a:t>Color, Sheen, Material Fragments</a:t>
            </a:r>
          </a:p>
          <a:p>
            <a:pPr lvl="1"/>
            <a:endParaRPr lang="en-US" dirty="0"/>
          </a:p>
          <a:p>
            <a:endParaRPr lang="en-US" dirty="0"/>
          </a:p>
        </p:txBody>
      </p:sp>
      <p:pic>
        <p:nvPicPr>
          <p:cNvPr id="8" name="Picture 3" descr="Grease">
            <a:extLst>
              <a:ext uri="{FF2B5EF4-FFF2-40B4-BE49-F238E27FC236}">
                <a16:creationId xmlns:a16="http://schemas.microsoft.com/office/drawing/2014/main" id="{20AF87FD-D6D0-4C47-AC9F-B28DDA5DD1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6243" y="2068625"/>
            <a:ext cx="4886156" cy="4022312"/>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00FF"/>
                </a:solidFill>
              </a14:hiddenFill>
            </a:ext>
          </a:extLst>
        </p:spPr>
      </p:pic>
      <p:sp>
        <p:nvSpPr>
          <p:cNvPr id="4" name="Left Arrow 3"/>
          <p:cNvSpPr/>
          <p:nvPr/>
        </p:nvSpPr>
        <p:spPr>
          <a:xfrm rot="19061898">
            <a:off x="4138496" y="1604613"/>
            <a:ext cx="1332184" cy="1261801"/>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Swept material?</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18577" y="798379"/>
            <a:ext cx="5486371" cy="4022312"/>
          </a:xfrm>
          <a:prstGeom prst="rect">
            <a:avLst/>
          </a:prstGeom>
          <a:ln>
            <a:solidFill>
              <a:schemeClr val="tx1"/>
            </a:solidFill>
          </a:ln>
        </p:spPr>
      </p:pic>
      <p:sp>
        <p:nvSpPr>
          <p:cNvPr id="9" name="Down Arrow 8"/>
          <p:cNvSpPr/>
          <p:nvPr/>
        </p:nvSpPr>
        <p:spPr>
          <a:xfrm>
            <a:off x="8475158" y="590867"/>
            <a:ext cx="1664263" cy="1057815"/>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Brown Stain @ invert</a:t>
            </a:r>
          </a:p>
        </p:txBody>
      </p:sp>
      <p:sp>
        <p:nvSpPr>
          <p:cNvPr id="10" name="Title 2">
            <a:extLst>
              <a:ext uri="{FF2B5EF4-FFF2-40B4-BE49-F238E27FC236}">
                <a16:creationId xmlns:a16="http://schemas.microsoft.com/office/drawing/2014/main" id="{F71B35C0-C8E9-4F5C-8AF1-2C23424C0DEA}"/>
              </a:ext>
            </a:extLst>
          </p:cNvPr>
          <p:cNvSpPr>
            <a:spLocks noGrp="1"/>
          </p:cNvSpPr>
          <p:nvPr>
            <p:ph type="title"/>
          </p:nvPr>
        </p:nvSpPr>
        <p:spPr>
          <a:xfrm>
            <a:off x="684036" y="524363"/>
            <a:ext cx="9601200" cy="1143000"/>
          </a:xfrm>
        </p:spPr>
        <p:txBody>
          <a:bodyPr>
            <a:normAutofit fontScale="90000"/>
          </a:bodyPr>
          <a:lstStyle/>
          <a:p>
            <a:r>
              <a:rPr lang="en-US" dirty="0"/>
              <a:t>Identification of</a:t>
            </a:r>
            <a:br>
              <a:rPr lang="en-US" dirty="0"/>
            </a:br>
            <a:r>
              <a:rPr lang="en-US" dirty="0"/>
              <a:t>Potential Illicit Discharge</a:t>
            </a:r>
          </a:p>
        </p:txBody>
      </p:sp>
    </p:spTree>
    <p:extLst>
      <p:ext uri="{BB962C8B-B14F-4D97-AF65-F5344CB8AC3E}">
        <p14:creationId xmlns:p14="http://schemas.microsoft.com/office/powerpoint/2010/main" val="3724584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Identification of</a:t>
            </a:r>
            <a:br>
              <a:rPr lang="en-US" dirty="0"/>
            </a:br>
            <a:r>
              <a:rPr lang="en-US" dirty="0"/>
              <a:t>Potential Illicit Discharge</a:t>
            </a:r>
          </a:p>
        </p:txBody>
      </p:sp>
      <p:sp>
        <p:nvSpPr>
          <p:cNvPr id="3" name="Content Placeholder 2"/>
          <p:cNvSpPr>
            <a:spLocks noGrp="1"/>
          </p:cNvSpPr>
          <p:nvPr>
            <p:ph sz="quarter" idx="13"/>
          </p:nvPr>
        </p:nvSpPr>
        <p:spPr>
          <a:xfrm>
            <a:off x="684035" y="1890831"/>
            <a:ext cx="6185239" cy="4783445"/>
          </a:xfrm>
        </p:spPr>
        <p:txBody>
          <a:bodyPr>
            <a:normAutofit/>
          </a:bodyPr>
          <a:lstStyle/>
          <a:p>
            <a:r>
              <a:rPr lang="en-US" sz="5998" dirty="0">
                <a:ln>
                  <a:solidFill>
                    <a:schemeClr val="tx1"/>
                  </a:solidFill>
                </a:ln>
                <a:solidFill>
                  <a:schemeClr val="accent1"/>
                </a:solidFill>
              </a:rPr>
              <a:t>Deposits</a:t>
            </a:r>
            <a:endParaRPr lang="en-US" sz="5998" dirty="0"/>
          </a:p>
          <a:p>
            <a:pPr lvl="1"/>
            <a:r>
              <a:rPr lang="en-US" dirty="0"/>
              <a:t>Minerals, </a:t>
            </a:r>
          </a:p>
          <a:p>
            <a:pPr lvl="1"/>
            <a:r>
              <a:rPr lang="en-US" dirty="0"/>
              <a:t>Sediments, </a:t>
            </a:r>
          </a:p>
          <a:p>
            <a:pPr lvl="1"/>
            <a:r>
              <a:rPr lang="en-US" dirty="0"/>
              <a:t>Oils,</a:t>
            </a:r>
          </a:p>
          <a:p>
            <a:pPr lvl="1"/>
            <a:r>
              <a:rPr lang="en-US" dirty="0"/>
              <a:t>or Grease. </a:t>
            </a:r>
          </a:p>
          <a:p>
            <a:endParaRPr lang="en-US" dirty="0"/>
          </a:p>
        </p:txBody>
      </p:sp>
      <p:sp>
        <p:nvSpPr>
          <p:cNvPr id="6" name="Content Placeholder 2"/>
          <p:cNvSpPr txBox="1">
            <a:spLocks/>
          </p:cNvSpPr>
          <p:nvPr/>
        </p:nvSpPr>
        <p:spPr>
          <a:xfrm>
            <a:off x="7026575" y="4310514"/>
            <a:ext cx="4922827" cy="2371756"/>
          </a:xfrm>
          <a:prstGeom prst="rect">
            <a:avLst/>
          </a:prstGeom>
        </p:spPr>
        <p:txBody>
          <a:bodyPr vert="horz" lIns="91416" tIns="45708" rIns="91416" bIns="45708" rtlCol="0">
            <a:normAutofit/>
          </a:bodyPr>
          <a:lstStyle>
            <a:defPPr marR="0" lvl="0" algn="l" rtl="0">
              <a:lnSpc>
                <a:spcPct val="100000"/>
              </a:lnSpc>
              <a:spcBef>
                <a:spcPts val="0"/>
              </a:spcBef>
              <a:spcAft>
                <a:spcPts val="0"/>
              </a:spcAft>
            </a:defPPr>
            <a:lvl1pPr marL="344488" marR="0" lvl="0" indent="-344488" algn="l" rtl="0">
              <a:lnSpc>
                <a:spcPct val="100000"/>
              </a:lnSpc>
              <a:spcBef>
                <a:spcPts val="0"/>
              </a:spcBef>
              <a:spcAft>
                <a:spcPts val="600"/>
              </a:spcAft>
              <a:buClr>
                <a:srgbClr val="41AF19"/>
              </a:buClr>
              <a:buSzPct val="120000"/>
              <a:buFont typeface="Arial" panose="020B0604020202020204" pitchFamily="34" charset="0"/>
              <a:buChar char="•"/>
              <a:defRPr sz="28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defRPr>
            </a:lvl1pPr>
            <a:lvl2pPr marL="569913" marR="0" lvl="1" indent="-284163" algn="l" rtl="0">
              <a:lnSpc>
                <a:spcPct val="100000"/>
              </a:lnSpc>
              <a:spcBef>
                <a:spcPts val="0"/>
              </a:spcBef>
              <a:spcAft>
                <a:spcPts val="600"/>
              </a:spcAft>
              <a:buClr>
                <a:srgbClr val="41AF19"/>
              </a:buClr>
              <a:buSzPct val="120000"/>
              <a:buFont typeface="Arial" panose="020B0604020202020204" pitchFamily="34" charset="0"/>
              <a:buChar char="•"/>
              <a:defRPr sz="2400" b="0" i="0" u="none" strike="noStrike" cap="none">
                <a:solidFill>
                  <a:srgbClr val="000000"/>
                </a:solidFill>
                <a:latin typeface="Roboto Light" panose="02000000000000000000" pitchFamily="2" charset="0"/>
                <a:ea typeface="Roboto Light" panose="02000000000000000000" pitchFamily="2" charset="0"/>
                <a:cs typeface="Arial"/>
                <a:sym typeface="Arial"/>
              </a:defRPr>
            </a:lvl2pPr>
            <a:lvl3pPr marL="855663" marR="0" lvl="2" indent="-285750" algn="l" rtl="0">
              <a:lnSpc>
                <a:spcPct val="100000"/>
              </a:lnSpc>
              <a:spcBef>
                <a:spcPts val="0"/>
              </a:spcBef>
              <a:spcAft>
                <a:spcPts val="600"/>
              </a:spcAft>
              <a:buClr>
                <a:srgbClr val="41AF19"/>
              </a:buClr>
              <a:buSzPct val="120000"/>
              <a:buFont typeface="Arial" panose="020B0604020202020204" pitchFamily="34" charset="0"/>
              <a:buChar char="•"/>
              <a:defRPr sz="2000" b="0" i="1" u="none" strike="noStrike" cap="none">
                <a:solidFill>
                  <a:srgbClr val="000000"/>
                </a:solidFill>
                <a:latin typeface="Roboto Light" panose="02000000000000000000" pitchFamily="2" charset="0"/>
                <a:ea typeface="Roboto Light" panose="02000000000000000000" pitchFamily="2" charset="0"/>
                <a:cs typeface="Arial"/>
                <a:sym typeface="Arial"/>
              </a:defRPr>
            </a:lvl3pPr>
            <a:lvl4pPr marL="1198563" marR="0" lvl="3" indent="-284163" algn="l" rtl="0">
              <a:lnSpc>
                <a:spcPct val="100000"/>
              </a:lnSpc>
              <a:spcBef>
                <a:spcPts val="0"/>
              </a:spcBef>
              <a:spcAft>
                <a:spcPts val="600"/>
              </a:spcAft>
              <a:buClr>
                <a:srgbClr val="41AF19"/>
              </a:buClr>
              <a:buSzPct val="120000"/>
              <a:buFont typeface="Arial" panose="020B0604020202020204" pitchFamily="34" charset="0"/>
              <a:buChar char="•"/>
              <a:defRPr sz="1867" b="0" i="1" u="none" strike="noStrike" cap="none">
                <a:solidFill>
                  <a:srgbClr val="000000"/>
                </a:solidFill>
                <a:latin typeface="Roboto Light" panose="02000000000000000000" pitchFamily="2" charset="0"/>
                <a:ea typeface="Roboto Light" panose="02000000000000000000" pitchFamily="2" charset="0"/>
                <a:cs typeface="Arial"/>
                <a:sym typeface="Arial"/>
              </a:defRPr>
            </a:lvl4pPr>
            <a:lvl5pPr marL="1598613" marR="0" lvl="4" indent="-338138" algn="l" rtl="0">
              <a:lnSpc>
                <a:spcPct val="100000"/>
              </a:lnSpc>
              <a:spcBef>
                <a:spcPts val="0"/>
              </a:spcBef>
              <a:spcAft>
                <a:spcPts val="600"/>
              </a:spcAft>
              <a:buClr>
                <a:srgbClr val="41AF19"/>
              </a:buClr>
              <a:buSzPct val="120000"/>
              <a:buFont typeface="Arial" panose="020B0604020202020204" pitchFamily="34" charset="0"/>
              <a:buChar char="•"/>
              <a:defRPr sz="1867" b="0" i="1" u="none" strike="noStrike" cap="none">
                <a:solidFill>
                  <a:srgbClr val="000000"/>
                </a:solidFill>
                <a:latin typeface="Roboto Light" panose="02000000000000000000" pitchFamily="2" charset="0"/>
                <a:ea typeface="Roboto Light" panose="02000000000000000000" pitchFamily="2" charset="0"/>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799" kern="0" dirty="0"/>
          </a:p>
        </p:txBody>
      </p:sp>
      <p:pic>
        <p:nvPicPr>
          <p:cNvPr id="10" name="Picture 2">
            <a:extLst>
              <a:ext uri="{FF2B5EF4-FFF2-40B4-BE49-F238E27FC236}">
                <a16:creationId xmlns:a16="http://schemas.microsoft.com/office/drawing/2014/main" id="{A7DC1680-9ECF-4FB9-88BD-23CFB133C8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741761" y="3351376"/>
            <a:ext cx="5963197" cy="335429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00FF"/>
                </a:solidFill>
              </a14:hiddenFill>
            </a:ext>
          </a:extLst>
        </p:spPr>
      </p:pic>
      <p:pic>
        <p:nvPicPr>
          <p:cNvPr id="11" name="Picture 2">
            <a:extLst>
              <a:ext uri="{FF2B5EF4-FFF2-40B4-BE49-F238E27FC236}">
                <a16:creationId xmlns:a16="http://schemas.microsoft.com/office/drawing/2014/main" id="{7DD9ABE0-54EE-4D86-9275-DB4658DF74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615073" y="303297"/>
            <a:ext cx="5210723" cy="379626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00FF"/>
                </a:solidFill>
              </a14:hiddenFill>
            </a:ext>
          </a:extLst>
        </p:spPr>
      </p:pic>
      <p:sp>
        <p:nvSpPr>
          <p:cNvPr id="4" name="Left Arrow 3"/>
          <p:cNvSpPr/>
          <p:nvPr/>
        </p:nvSpPr>
        <p:spPr>
          <a:xfrm rot="3419517" flipH="1">
            <a:off x="6799684" y="680473"/>
            <a:ext cx="1780210" cy="1510797"/>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Oily Substance</a:t>
            </a:r>
          </a:p>
        </p:txBody>
      </p:sp>
      <p:sp>
        <p:nvSpPr>
          <p:cNvPr id="12" name="Left Arrow 11"/>
          <p:cNvSpPr/>
          <p:nvPr/>
        </p:nvSpPr>
        <p:spPr>
          <a:xfrm rot="18748280">
            <a:off x="7656641" y="4462930"/>
            <a:ext cx="1780210" cy="1510797"/>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Sediment Deposit</a:t>
            </a:r>
          </a:p>
        </p:txBody>
      </p:sp>
    </p:spTree>
    <p:extLst>
      <p:ext uri="{BB962C8B-B14F-4D97-AF65-F5344CB8AC3E}">
        <p14:creationId xmlns:p14="http://schemas.microsoft.com/office/powerpoint/2010/main" val="777298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C735-5F0E-48C4-8505-4B4ADBBB1DF7}"/>
              </a:ext>
            </a:extLst>
          </p:cNvPr>
          <p:cNvSpPr>
            <a:spLocks noGrp="1"/>
          </p:cNvSpPr>
          <p:nvPr>
            <p:ph type="title"/>
          </p:nvPr>
        </p:nvSpPr>
        <p:spPr/>
        <p:txBody>
          <a:bodyPr/>
          <a:lstStyle/>
          <a:p>
            <a:r>
              <a:rPr lang="en-US" dirty="0"/>
              <a:t>Stormwater</a:t>
            </a:r>
          </a:p>
        </p:txBody>
      </p:sp>
      <p:sp>
        <p:nvSpPr>
          <p:cNvPr id="3" name="Text Placeholder 2">
            <a:extLst>
              <a:ext uri="{FF2B5EF4-FFF2-40B4-BE49-F238E27FC236}">
                <a16:creationId xmlns:a16="http://schemas.microsoft.com/office/drawing/2014/main" id="{1738A9FF-A384-4E15-B8F6-68E6459CA0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07296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1D43E0-B1E4-4A51-B029-8DF0E19051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838"/>
            <a:ext cx="12188952" cy="7719670"/>
          </a:xfrm>
          <a:prstGeom prst="rect">
            <a:avLst/>
          </a:prstGeom>
        </p:spPr>
      </p:pic>
      <p:sp>
        <p:nvSpPr>
          <p:cNvPr id="2" name="Title 1">
            <a:extLst>
              <a:ext uri="{FF2B5EF4-FFF2-40B4-BE49-F238E27FC236}">
                <a16:creationId xmlns:a16="http://schemas.microsoft.com/office/drawing/2014/main" id="{71A4E84F-59D7-41EF-924E-9AA3C3D6BC59}"/>
              </a:ext>
            </a:extLst>
          </p:cNvPr>
          <p:cNvSpPr>
            <a:spLocks noGrp="1"/>
          </p:cNvSpPr>
          <p:nvPr>
            <p:ph type="title"/>
          </p:nvPr>
        </p:nvSpPr>
        <p:spPr/>
        <p:txBody>
          <a:bodyPr/>
          <a:lstStyle/>
          <a:p>
            <a:r>
              <a:rPr lang="en-US" dirty="0"/>
              <a:t>MCM#3 Summary</a:t>
            </a:r>
          </a:p>
        </p:txBody>
      </p:sp>
      <p:sp>
        <p:nvSpPr>
          <p:cNvPr id="3" name="Content Placeholder 2">
            <a:extLst>
              <a:ext uri="{FF2B5EF4-FFF2-40B4-BE49-F238E27FC236}">
                <a16:creationId xmlns:a16="http://schemas.microsoft.com/office/drawing/2014/main" id="{D1AB58BD-568B-4D6D-9595-BD5CC482F9C4}"/>
              </a:ext>
            </a:extLst>
          </p:cNvPr>
          <p:cNvSpPr>
            <a:spLocks noGrp="1"/>
          </p:cNvSpPr>
          <p:nvPr>
            <p:ph idx="1"/>
          </p:nvPr>
        </p:nvSpPr>
        <p:spPr>
          <a:xfrm>
            <a:off x="1522414" y="1828800"/>
            <a:ext cx="4247962" cy="4191000"/>
          </a:xfrm>
        </p:spPr>
        <p:txBody>
          <a:bodyPr/>
          <a:lstStyle/>
          <a:p>
            <a:r>
              <a:rPr lang="en-US" dirty="0"/>
              <a:t>You are our eyes.</a:t>
            </a:r>
          </a:p>
          <a:p>
            <a:r>
              <a:rPr lang="en-US" dirty="0"/>
              <a:t>Report suspicious looking water to your supervisor.</a:t>
            </a:r>
          </a:p>
        </p:txBody>
      </p:sp>
    </p:spTree>
    <p:extLst>
      <p:ext uri="{BB962C8B-B14F-4D97-AF65-F5344CB8AC3E}">
        <p14:creationId xmlns:p14="http://schemas.microsoft.com/office/powerpoint/2010/main" val="773934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82544" y="288254"/>
            <a:ext cx="4545496" cy="4103574"/>
          </a:xfrm>
          <a:prstGeom prst="rect">
            <a:avLst/>
          </a:prstGeom>
          <a:ln>
            <a:solidFill>
              <a:schemeClr val="tx1"/>
            </a:solidFill>
          </a:ln>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434699" y="1779914"/>
            <a:ext cx="6143186" cy="4699740"/>
          </a:xfrm>
        </p:spPr>
        <p:txBody>
          <a:bodyPr>
            <a:normAutofit fontScale="92500" lnSpcReduction="10000"/>
          </a:bodyPr>
          <a:lstStyle/>
          <a:p>
            <a:r>
              <a:rPr lang="en-US" sz="2800" dirty="0"/>
              <a:t>Goal: </a:t>
            </a:r>
            <a:r>
              <a:rPr lang="en-US" dirty="0"/>
              <a:t>Prevent pollutants from reaching waterways during earth disturbance activity.</a:t>
            </a:r>
          </a:p>
          <a:p>
            <a:r>
              <a:rPr lang="en-US" dirty="0"/>
              <a:t>Priority is erosion and sedimentation (E&amp;S) control</a:t>
            </a:r>
          </a:p>
          <a:p>
            <a:endParaRPr lang="en-US" sz="1400" dirty="0"/>
          </a:p>
          <a:p>
            <a:pPr lvl="1"/>
            <a:r>
              <a:rPr lang="en-US" sz="2600" dirty="0"/>
              <a:t>Coordinate with</a:t>
            </a:r>
          </a:p>
          <a:p>
            <a:pPr marL="517525" lvl="2" indent="0">
              <a:buNone/>
            </a:pPr>
            <a:r>
              <a:rPr lang="en-US" sz="2600" dirty="0"/>
              <a:t>Cumberland County</a:t>
            </a:r>
          </a:p>
          <a:p>
            <a:pPr marL="517525" lvl="2" indent="0">
              <a:spcAft>
                <a:spcPts val="600"/>
              </a:spcAft>
              <a:buNone/>
            </a:pPr>
            <a:r>
              <a:rPr lang="en-US" sz="2600" dirty="0"/>
              <a:t>Conservation District</a:t>
            </a:r>
          </a:p>
          <a:p>
            <a:pPr lvl="1">
              <a:spcAft>
                <a:spcPts val="600"/>
              </a:spcAft>
            </a:pPr>
            <a:r>
              <a:rPr lang="en-US" sz="2600" dirty="0"/>
              <a:t>Inspections</a:t>
            </a:r>
          </a:p>
          <a:p>
            <a:pPr lvl="1">
              <a:spcAft>
                <a:spcPts val="600"/>
              </a:spcAft>
            </a:pPr>
            <a:r>
              <a:rPr lang="en-US" sz="2600" dirty="0"/>
              <a:t>Enforcement</a:t>
            </a:r>
          </a:p>
          <a:p>
            <a:pPr lvl="1">
              <a:spcAft>
                <a:spcPts val="600"/>
              </a:spcAft>
            </a:pPr>
            <a:r>
              <a:rPr lang="en-US" sz="2600" dirty="0"/>
              <a:t>Training</a:t>
            </a:r>
          </a:p>
          <a:p>
            <a:pPr marL="448056" lvl="1" indent="0">
              <a:buNone/>
            </a:pPr>
            <a:endParaRPr lang="en-US" dirty="0"/>
          </a:p>
          <a:p>
            <a:pPr marL="448056" lvl="1" indent="0">
              <a:buNone/>
            </a:pPr>
            <a:endParaRPr lang="en-US"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6661" y="2982620"/>
            <a:ext cx="5004219" cy="3753163"/>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p:cNvSpPr/>
          <p:nvPr/>
        </p:nvSpPr>
        <p:spPr>
          <a:xfrm>
            <a:off x="9181646" y="3852785"/>
            <a:ext cx="2657878" cy="553998"/>
          </a:xfrm>
          <a:prstGeom prst="rect">
            <a:avLst/>
          </a:prstGeom>
        </p:spPr>
        <p:txBody>
          <a:bodyPr wrap="square">
            <a:spAutoFit/>
          </a:bodyPr>
          <a:lstStyle/>
          <a:p>
            <a:r>
              <a:rPr lang="en-US" sz="1000" u="sng" dirty="0">
                <a:hlinkClick r:id="rId5"/>
              </a:rPr>
              <a:t>http://www.bluewaterbaltimore.org/the-waterkeeper/programs/stormwater-pollution/</a:t>
            </a:r>
            <a:endParaRPr lang="en-US" sz="1000" dirty="0"/>
          </a:p>
        </p:txBody>
      </p:sp>
      <p:sp>
        <p:nvSpPr>
          <p:cNvPr id="2" name="Title 1"/>
          <p:cNvSpPr>
            <a:spLocks noGrp="1"/>
          </p:cNvSpPr>
          <p:nvPr>
            <p:ph type="title"/>
          </p:nvPr>
        </p:nvSpPr>
        <p:spPr>
          <a:xfrm>
            <a:off x="693812" y="569193"/>
            <a:ext cx="9601200" cy="1143000"/>
          </a:xfrm>
        </p:spPr>
        <p:txBody>
          <a:bodyPr>
            <a:normAutofit/>
          </a:bodyPr>
          <a:lstStyle/>
          <a:p>
            <a:r>
              <a:rPr lang="en-US" sz="3600" dirty="0"/>
              <a:t>MCM #4:</a:t>
            </a:r>
            <a:br>
              <a:rPr lang="en-US" sz="3600" dirty="0"/>
            </a:br>
            <a:r>
              <a:rPr lang="en-US" sz="3600" dirty="0"/>
              <a:t>Construction Site Runoff</a:t>
            </a:r>
          </a:p>
        </p:txBody>
      </p:sp>
    </p:spTree>
    <p:extLst>
      <p:ext uri="{BB962C8B-B14F-4D97-AF65-F5344CB8AC3E}">
        <p14:creationId xmlns:p14="http://schemas.microsoft.com/office/powerpoint/2010/main" val="1205846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F0A-2C60-47A7-87A9-8F6A2739E331}"/>
              </a:ext>
            </a:extLst>
          </p:cNvPr>
          <p:cNvSpPr>
            <a:spLocks noGrp="1"/>
          </p:cNvSpPr>
          <p:nvPr>
            <p:ph type="title"/>
          </p:nvPr>
        </p:nvSpPr>
        <p:spPr>
          <a:xfrm>
            <a:off x="837828" y="254803"/>
            <a:ext cx="10945216" cy="1400953"/>
          </a:xfrm>
        </p:spPr>
        <p:txBody>
          <a:bodyPr>
            <a:normAutofit fontScale="90000"/>
          </a:bodyPr>
          <a:lstStyle/>
          <a:p>
            <a:r>
              <a:rPr lang="en-US" dirty="0"/>
              <a:t>MCM#5</a:t>
            </a:r>
            <a:br>
              <a:rPr lang="en-US" dirty="0"/>
            </a:br>
            <a:r>
              <a:rPr lang="en-US" sz="3600" dirty="0"/>
              <a:t>Post Construction Stormwater Management (PCSM)</a:t>
            </a:r>
          </a:p>
        </p:txBody>
      </p:sp>
      <p:sp>
        <p:nvSpPr>
          <p:cNvPr id="3" name="Content Placeholder 2">
            <a:extLst>
              <a:ext uri="{FF2B5EF4-FFF2-40B4-BE49-F238E27FC236}">
                <a16:creationId xmlns:a16="http://schemas.microsoft.com/office/drawing/2014/main" id="{63D5B388-2C4D-4558-8777-C06D78A48AFC}"/>
              </a:ext>
            </a:extLst>
          </p:cNvPr>
          <p:cNvSpPr>
            <a:spLocks noGrp="1"/>
          </p:cNvSpPr>
          <p:nvPr>
            <p:ph idx="1"/>
          </p:nvPr>
        </p:nvSpPr>
        <p:spPr>
          <a:xfrm>
            <a:off x="6994512" y="1655756"/>
            <a:ext cx="4536504" cy="4812116"/>
          </a:xfrm>
        </p:spPr>
        <p:txBody>
          <a:bodyPr/>
          <a:lstStyle/>
          <a:p>
            <a:r>
              <a:rPr lang="en-US" sz="2800" dirty="0">
                <a:effectLst>
                  <a:outerShdw blurRad="50800" dist="38100" dir="2700000" algn="tl" rotWithShape="0">
                    <a:prstClr val="black">
                      <a:alpha val="40000"/>
                    </a:prstClr>
                  </a:outerShdw>
                </a:effectLst>
              </a:rPr>
              <a:t>Goal: </a:t>
            </a:r>
            <a:r>
              <a:rPr lang="en-US" dirty="0">
                <a:effectLst>
                  <a:outerShdw blurRad="50800" dist="38100" dir="2700000" algn="tl" rotWithShape="0">
                    <a:prstClr val="black">
                      <a:alpha val="40000"/>
                    </a:prstClr>
                  </a:outerShdw>
                </a:effectLst>
              </a:rPr>
              <a:t>Ensure stormwater management facilities are functioning and maintained</a:t>
            </a:r>
          </a:p>
          <a:p>
            <a:endParaRPr lang="en-US" sz="1400" dirty="0">
              <a:effectLst>
                <a:outerShdw blurRad="50800" dist="38100" dir="2700000" algn="tl" rotWithShape="0">
                  <a:prstClr val="black">
                    <a:alpha val="40000"/>
                  </a:prstClr>
                </a:outerShdw>
              </a:effectLst>
            </a:endParaRPr>
          </a:p>
          <a:p>
            <a:pPr lvl="1">
              <a:spcAft>
                <a:spcPts val="600"/>
              </a:spcAft>
            </a:pPr>
            <a:r>
              <a:rPr lang="en-US" sz="2400" dirty="0">
                <a:effectLst>
                  <a:outerShdw blurRad="50800" dist="38100" dir="2700000" algn="tl" rotWithShape="0">
                    <a:prstClr val="black">
                      <a:alpha val="40000"/>
                    </a:prstClr>
                  </a:outerShdw>
                </a:effectLst>
              </a:rPr>
              <a:t>Stormwater Management Ordinance</a:t>
            </a:r>
          </a:p>
          <a:p>
            <a:pPr lvl="1">
              <a:spcAft>
                <a:spcPts val="600"/>
              </a:spcAft>
            </a:pPr>
            <a:r>
              <a:rPr lang="en-US" sz="2400" dirty="0">
                <a:effectLst>
                  <a:outerShdw blurRad="50800" dist="38100" dir="2700000" algn="tl" rotWithShape="0">
                    <a:prstClr val="black">
                      <a:alpha val="40000"/>
                    </a:prstClr>
                  </a:outerShdw>
                </a:effectLst>
              </a:rPr>
              <a:t>Standard Operating Procedures (SOPs)</a:t>
            </a:r>
          </a:p>
          <a:p>
            <a:pPr lvl="1">
              <a:spcAft>
                <a:spcPts val="600"/>
              </a:spcAft>
            </a:pPr>
            <a:r>
              <a:rPr lang="en-US" sz="2400" dirty="0">
                <a:effectLst>
                  <a:outerShdw blurRad="50800" dist="38100" dir="2700000" algn="tl" rotWithShape="0">
                    <a:prstClr val="black">
                      <a:alpha val="40000"/>
                    </a:prstClr>
                  </a:outerShdw>
                </a:effectLst>
              </a:rPr>
              <a:t>Inspections</a:t>
            </a:r>
          </a:p>
          <a:p>
            <a:pPr lvl="1">
              <a:spcAft>
                <a:spcPts val="600"/>
              </a:spcAft>
            </a:pPr>
            <a:r>
              <a:rPr lang="en-US" sz="2400" dirty="0">
                <a:effectLst>
                  <a:outerShdw blurRad="50800" dist="38100" dir="2700000" algn="tl" rotWithShape="0">
                    <a:prstClr val="black">
                      <a:alpha val="40000"/>
                    </a:prstClr>
                  </a:outerShdw>
                </a:effectLst>
              </a:rPr>
              <a:t>Deficiency correction</a:t>
            </a:r>
          </a:p>
          <a:p>
            <a:endParaRPr lang="en-US" dirty="0"/>
          </a:p>
        </p:txBody>
      </p:sp>
      <p:pic>
        <p:nvPicPr>
          <p:cNvPr id="4" name="Picture 2" descr="K:\2018 TAM AWRA\2018 AWRA\Capture.JPG">
            <a:extLst>
              <a:ext uri="{FF2B5EF4-FFF2-40B4-BE49-F238E27FC236}">
                <a16:creationId xmlns:a16="http://schemas.microsoft.com/office/drawing/2014/main" id="{E5819F75-4624-40F1-AA68-9E9453916E2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37885" y="1478115"/>
            <a:ext cx="6056627" cy="4903942"/>
          </a:xfrm>
          <a:prstGeom prst="rect">
            <a:avLst/>
          </a:prstGeom>
          <a:noFill/>
          <a:ln w="19050">
            <a:solidFill>
              <a:srgbClr val="010103"/>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a16="http://schemas.microsoft.com/office/drawing/2014/main" id="{BDE22697-0020-4AD8-813A-50E045529397}"/>
              </a:ext>
            </a:extLst>
          </p:cNvPr>
          <p:cNvSpPr>
            <a:spLocks noChangeArrowheads="1"/>
          </p:cNvSpPr>
          <p:nvPr/>
        </p:nvSpPr>
        <p:spPr bwMode="auto">
          <a:xfrm>
            <a:off x="937885" y="6029781"/>
            <a:ext cx="837982" cy="26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round/>
                <a:headEnd/>
                <a:tailEnd/>
              </a14:hiddenLine>
            </a:ext>
          </a:extLst>
        </p:spPr>
        <p:txBody>
          <a:bodyPr wrap="none"/>
          <a:lstStyle>
            <a:lvl1pPr>
              <a:spcBef>
                <a:spcPct val="20000"/>
              </a:spcBef>
              <a:buClr>
                <a:schemeClr val="hlink"/>
              </a:buClr>
              <a:buSzPct val="110000"/>
              <a:buFont typeface="Wingdings" pitchFamily="2" charset="2"/>
              <a:buBlip>
                <a:blip r:embed="rId4"/>
              </a:buBlip>
              <a:defRPr sz="3200">
                <a:solidFill>
                  <a:schemeClr val="tx1"/>
                </a:solidFill>
                <a:latin typeface="Tahoma" pitchFamily="34" charset="0"/>
              </a:defRPr>
            </a:lvl1pPr>
            <a:lvl2pPr marL="742950" indent="-285750">
              <a:spcBef>
                <a:spcPct val="20000"/>
              </a:spcBef>
              <a:buClr>
                <a:schemeClr val="tx1"/>
              </a:buClr>
              <a:buSzPct val="60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pPr>
            <a:r>
              <a:rPr lang="en-US" altLang="en-US" sz="1100" dirty="0">
                <a:solidFill>
                  <a:schemeClr val="bg1"/>
                </a:solidFill>
                <a:latin typeface="Arial" charset="0"/>
                <a:cs typeface="Arial" charset="0"/>
              </a:rPr>
              <a:t>WEB</a:t>
            </a:r>
          </a:p>
        </p:txBody>
      </p:sp>
      <p:sp>
        <p:nvSpPr>
          <p:cNvPr id="6" name="Rectangle 5">
            <a:extLst>
              <a:ext uri="{FF2B5EF4-FFF2-40B4-BE49-F238E27FC236}">
                <a16:creationId xmlns:a16="http://schemas.microsoft.com/office/drawing/2014/main" id="{D59CE97A-13A5-4C37-B1A5-D8F47B5CE57A}"/>
              </a:ext>
            </a:extLst>
          </p:cNvPr>
          <p:cNvSpPr>
            <a:spLocks noChangeArrowheads="1"/>
          </p:cNvSpPr>
          <p:nvPr/>
        </p:nvSpPr>
        <p:spPr bwMode="auto">
          <a:xfrm>
            <a:off x="330230" y="2285002"/>
            <a:ext cx="3751499" cy="1188132"/>
          </a:xfrm>
          <a:prstGeom prst="rect">
            <a:avLst/>
          </a:prstGeom>
          <a:solidFill>
            <a:schemeClr val="bg1"/>
          </a:solidFill>
          <a:ln w="19050" algn="ctr">
            <a:solidFill>
              <a:srgbClr val="000510"/>
            </a:solidFill>
            <a:round/>
            <a:headEnd/>
            <a:tailEnd/>
          </a:ln>
          <a:effectLst>
            <a:outerShdw blurRad="50800" dist="38100" dir="2700000" algn="tl" rotWithShape="0">
              <a:prstClr val="black">
                <a:alpha val="40000"/>
              </a:prstClr>
            </a:outerShdw>
          </a:effectLst>
        </p:spPr>
        <p:txBody>
          <a:bodyPr wrap="none"/>
          <a:lstStyle/>
          <a:p>
            <a:pPr>
              <a:defRPr/>
            </a:pPr>
            <a:r>
              <a:rPr lang="en-US" altLang="en-US" sz="1999" b="1" dirty="0">
                <a:solidFill>
                  <a:srgbClr val="000510"/>
                </a:solidFill>
                <a:latin typeface="Arial" charset="0"/>
                <a:cs typeface="Arial" charset="0"/>
              </a:rPr>
              <a:t>Sediment clogging: </a:t>
            </a:r>
          </a:p>
          <a:p>
            <a:pPr>
              <a:defRPr/>
            </a:pPr>
            <a:r>
              <a:rPr lang="en-US" altLang="en-US" sz="2000" b="1" dirty="0">
                <a:solidFill>
                  <a:srgbClr val="000510"/>
                </a:solidFill>
                <a:latin typeface="Arial" charset="0"/>
                <a:cs typeface="Arial" charset="0"/>
              </a:rPr>
              <a:t>This media will have to be dug </a:t>
            </a:r>
          </a:p>
          <a:p>
            <a:pPr algn="ctr">
              <a:defRPr/>
            </a:pPr>
            <a:r>
              <a:rPr lang="en-US" altLang="en-US" sz="2000" b="1" dirty="0">
                <a:solidFill>
                  <a:srgbClr val="000510"/>
                </a:solidFill>
                <a:latin typeface="Arial" charset="0"/>
                <a:cs typeface="Arial" charset="0"/>
              </a:rPr>
              <a:t>out, disposed of, and replaced</a:t>
            </a:r>
          </a:p>
          <a:p>
            <a:pPr>
              <a:defRPr/>
            </a:pPr>
            <a:endParaRPr lang="en-US" altLang="en-US" sz="1999" b="1" dirty="0">
              <a:solidFill>
                <a:srgbClr val="000510"/>
              </a:solidFill>
              <a:latin typeface="Arial" charset="0"/>
              <a:cs typeface="Arial" charset="0"/>
            </a:endParaRPr>
          </a:p>
        </p:txBody>
      </p:sp>
    </p:spTree>
    <p:extLst>
      <p:ext uri="{BB962C8B-B14F-4D97-AF65-F5344CB8AC3E}">
        <p14:creationId xmlns:p14="http://schemas.microsoft.com/office/powerpoint/2010/main" val="156625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784" y="0"/>
            <a:ext cx="5143500" cy="6858000"/>
          </a:xfrm>
          <a:prstGeom prst="rect">
            <a:avLst/>
          </a:prstGeom>
          <a:ln w="9525">
            <a:solidFill>
              <a:schemeClr val="tx1"/>
            </a:solidFill>
          </a:ln>
          <a:effectLst>
            <a:outerShdw blurRad="50800" dist="38100" dir="2700000" algn="tl" rotWithShape="0">
              <a:prstClr val="black">
                <a:alpha val="40000"/>
              </a:prstClr>
            </a:outerShdw>
          </a:effectLst>
        </p:spPr>
      </p:pic>
      <p:pic>
        <p:nvPicPr>
          <p:cNvPr id="4" name="Content Placeholder 3"/>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6418448" y="1918"/>
            <a:ext cx="5143500" cy="6858000"/>
          </a:xfrm>
          <a:ln w="9525">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F5C85D5B-46DA-4BC2-A072-DD3A34D46108}"/>
              </a:ext>
            </a:extLst>
          </p:cNvPr>
          <p:cNvSpPr txBox="1"/>
          <p:nvPr/>
        </p:nvSpPr>
        <p:spPr>
          <a:xfrm>
            <a:off x="189756" y="620688"/>
            <a:ext cx="2592288" cy="646331"/>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a:t>Pipe is intact and free of sediment and debris</a:t>
            </a:r>
          </a:p>
        </p:txBody>
      </p:sp>
      <p:sp>
        <p:nvSpPr>
          <p:cNvPr id="6" name="TextBox 5">
            <a:extLst>
              <a:ext uri="{FF2B5EF4-FFF2-40B4-BE49-F238E27FC236}">
                <a16:creationId xmlns:a16="http://schemas.microsoft.com/office/drawing/2014/main" id="{37F6652B-9029-4CAE-9CCF-9161E77C9564}"/>
              </a:ext>
            </a:extLst>
          </p:cNvPr>
          <p:cNvSpPr txBox="1"/>
          <p:nvPr/>
        </p:nvSpPr>
        <p:spPr>
          <a:xfrm>
            <a:off x="7318548" y="5949280"/>
            <a:ext cx="3718149" cy="646331"/>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a:t>Rip-Rap apron is in place with no signs of erosion or displacement</a:t>
            </a:r>
          </a:p>
        </p:txBody>
      </p:sp>
    </p:spTree>
    <p:extLst>
      <p:ext uri="{BB962C8B-B14F-4D97-AF65-F5344CB8AC3E}">
        <p14:creationId xmlns:p14="http://schemas.microsoft.com/office/powerpoint/2010/main" val="3829952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ln w="9525">
            <a:solidFill>
              <a:schemeClr val="tx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75368" y="1052736"/>
            <a:ext cx="3387393" cy="451652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B813B313-C245-427E-A776-8DBFD9543FBB}"/>
              </a:ext>
            </a:extLst>
          </p:cNvPr>
          <p:cNvSpPr txBox="1"/>
          <p:nvPr/>
        </p:nvSpPr>
        <p:spPr>
          <a:xfrm>
            <a:off x="1341884" y="440668"/>
            <a:ext cx="2412268" cy="9233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a:t>Trash rack is detached and needs to be reattached</a:t>
            </a:r>
          </a:p>
        </p:txBody>
      </p:sp>
    </p:spTree>
    <p:extLst>
      <p:ext uri="{BB962C8B-B14F-4D97-AF65-F5344CB8AC3E}">
        <p14:creationId xmlns:p14="http://schemas.microsoft.com/office/powerpoint/2010/main" val="2400314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E87DF-DA77-4319-8CD3-13399A806A37}"/>
              </a:ext>
            </a:extLst>
          </p:cNvPr>
          <p:cNvSpPr>
            <a:spLocks noGrp="1"/>
          </p:cNvSpPr>
          <p:nvPr>
            <p:ph type="title"/>
          </p:nvPr>
        </p:nvSpPr>
        <p:spPr>
          <a:xfrm>
            <a:off x="261764" y="266700"/>
            <a:ext cx="9601200" cy="1143000"/>
          </a:xfrm>
        </p:spPr>
        <p:txBody>
          <a:bodyPr>
            <a:normAutofit fontScale="90000"/>
          </a:bodyPr>
          <a:lstStyle/>
          <a:p>
            <a:r>
              <a:rPr lang="en-US" dirty="0"/>
              <a:t>MCM#6:</a:t>
            </a:r>
            <a:br>
              <a:rPr lang="en-US" dirty="0"/>
            </a:br>
            <a:r>
              <a:rPr lang="en-US" sz="3600" dirty="0"/>
              <a:t>Good Housekeeping and Pollution Prevention</a:t>
            </a:r>
          </a:p>
        </p:txBody>
      </p:sp>
      <p:pic>
        <p:nvPicPr>
          <p:cNvPr id="5" name="Picture 4">
            <a:extLst>
              <a:ext uri="{FF2B5EF4-FFF2-40B4-BE49-F238E27FC236}">
                <a16:creationId xmlns:a16="http://schemas.microsoft.com/office/drawing/2014/main" id="{D2697660-FA3D-4E19-9736-AE9166914E3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06288" y="-2763688"/>
            <a:ext cx="30292811" cy="10857907"/>
          </a:xfrm>
          <a:prstGeom prst="rect">
            <a:avLst/>
          </a:prstGeom>
          <a:effectLst>
            <a:outerShdw blurRad="50800" dist="444500" dir="2700000" algn="tl" rotWithShape="0">
              <a:prstClr val="black">
                <a:alpha val="40000"/>
              </a:prstClr>
            </a:outerShdw>
          </a:effectLst>
          <a:scene3d>
            <a:camera prst="isometricOffAxis1Top"/>
            <a:lightRig rig="threePt" dir="t"/>
          </a:scene3d>
        </p:spPr>
      </p:pic>
      <p:sp>
        <p:nvSpPr>
          <p:cNvPr id="6" name="TextBox 5">
            <a:extLst>
              <a:ext uri="{FF2B5EF4-FFF2-40B4-BE49-F238E27FC236}">
                <a16:creationId xmlns:a16="http://schemas.microsoft.com/office/drawing/2014/main" id="{98927309-C902-4DED-9B32-16D3F4E6623A}"/>
              </a:ext>
            </a:extLst>
          </p:cNvPr>
          <p:cNvSpPr txBox="1"/>
          <p:nvPr/>
        </p:nvSpPr>
        <p:spPr>
          <a:xfrm>
            <a:off x="-602332" y="1916832"/>
            <a:ext cx="9865096" cy="646331"/>
          </a:xfrm>
          <a:prstGeom prst="rect">
            <a:avLst/>
          </a:prstGeom>
          <a:noFill/>
          <a:scene3d>
            <a:camera prst="isometricOffAxis1Top"/>
            <a:lightRig rig="threePt" dir="t"/>
          </a:scene3d>
        </p:spPr>
        <p:txBody>
          <a:bodyPr wrap="square" rtlCol="0">
            <a:spAutoFit/>
          </a:bodyPr>
          <a:lstStyle/>
          <a:p>
            <a:r>
              <a:rPr lang="en-US" sz="3600" dirty="0">
                <a:latin typeface="Arial" panose="020B0604020202020204" pitchFamily="34" charset="0"/>
                <a:cs typeface="Arial" panose="020B0604020202020204" pitchFamily="34" charset="0"/>
              </a:rPr>
              <a:t>Anderson Park Standard Operating Procedure</a:t>
            </a:r>
          </a:p>
        </p:txBody>
      </p:sp>
    </p:spTree>
    <p:extLst>
      <p:ext uri="{BB962C8B-B14F-4D97-AF65-F5344CB8AC3E}">
        <p14:creationId xmlns:p14="http://schemas.microsoft.com/office/powerpoint/2010/main" val="4063506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8150" y="-762000"/>
            <a:ext cx="6712527" cy="8686800"/>
          </a:xfrm>
          <a:prstGeom prst="rect">
            <a:avLst/>
          </a:prstGeom>
        </p:spPr>
      </p:pic>
      <p:sp>
        <p:nvSpPr>
          <p:cNvPr id="2" name="Title 1"/>
          <p:cNvSpPr>
            <a:spLocks noGrp="1"/>
          </p:cNvSpPr>
          <p:nvPr>
            <p:ph type="title"/>
          </p:nvPr>
        </p:nvSpPr>
        <p:spPr>
          <a:xfrm>
            <a:off x="585800" y="512676"/>
            <a:ext cx="2880320" cy="2031478"/>
          </a:xfrm>
        </p:spPr>
        <p:txBody>
          <a:bodyPr>
            <a:normAutofit fontScale="90000"/>
          </a:bodyPr>
          <a:lstStyle/>
          <a:p>
            <a:r>
              <a:rPr lang="en-US" dirty="0"/>
              <a:t>Middlesex Township</a:t>
            </a:r>
            <a:br>
              <a:rPr lang="en-US" dirty="0"/>
            </a:br>
            <a:r>
              <a:rPr lang="en-US" dirty="0"/>
              <a:t>Urbanized Area</a:t>
            </a:r>
          </a:p>
        </p:txBody>
      </p:sp>
      <p:sp>
        <p:nvSpPr>
          <p:cNvPr id="5" name="5-Point Star 4"/>
          <p:cNvSpPr/>
          <p:nvPr/>
        </p:nvSpPr>
        <p:spPr>
          <a:xfrm>
            <a:off x="5503862" y="1640423"/>
            <a:ext cx="304800" cy="304800"/>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27812" y="2025134"/>
            <a:ext cx="1465786" cy="369332"/>
          </a:xfrm>
          <a:prstGeom prst="rect">
            <a:avLst/>
          </a:prstGeom>
          <a:solidFill>
            <a:schemeClr val="bg1"/>
          </a:solidFill>
          <a:ln>
            <a:solidFill>
              <a:schemeClr val="tx1"/>
            </a:solidFill>
          </a:ln>
        </p:spPr>
        <p:txBody>
          <a:bodyPr wrap="none" rtlCol="0">
            <a:spAutoFit/>
          </a:bodyPr>
          <a:lstStyle/>
          <a:p>
            <a:r>
              <a:rPr lang="en-US" dirty="0"/>
              <a:t>You are here</a:t>
            </a:r>
          </a:p>
        </p:txBody>
      </p:sp>
      <p:cxnSp>
        <p:nvCxnSpPr>
          <p:cNvPr id="8" name="Straight Arrow Connector 7"/>
          <p:cNvCxnSpPr>
            <a:endCxn id="5" idx="4"/>
          </p:cNvCxnSpPr>
          <p:nvPr/>
        </p:nvCxnSpPr>
        <p:spPr>
          <a:xfrm flipH="1" flipV="1">
            <a:off x="5808662" y="1756846"/>
            <a:ext cx="819150" cy="452954"/>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731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8150" y="-762000"/>
            <a:ext cx="6712527" cy="8686799"/>
          </a:xfrm>
          <a:prstGeom prst="rect">
            <a:avLst/>
          </a:prstGeom>
        </p:spPr>
      </p:pic>
      <p:sp>
        <p:nvSpPr>
          <p:cNvPr id="5" name="5-Point Star 4"/>
          <p:cNvSpPr/>
          <p:nvPr/>
        </p:nvSpPr>
        <p:spPr>
          <a:xfrm>
            <a:off x="5503862" y="1640423"/>
            <a:ext cx="304800" cy="304800"/>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27812" y="2025134"/>
            <a:ext cx="1465786" cy="369332"/>
          </a:xfrm>
          <a:prstGeom prst="rect">
            <a:avLst/>
          </a:prstGeom>
          <a:solidFill>
            <a:schemeClr val="bg1"/>
          </a:solidFill>
          <a:ln>
            <a:solidFill>
              <a:schemeClr val="tx1"/>
            </a:solidFill>
          </a:ln>
        </p:spPr>
        <p:txBody>
          <a:bodyPr wrap="none" rtlCol="0">
            <a:spAutoFit/>
          </a:bodyPr>
          <a:lstStyle/>
          <a:p>
            <a:r>
              <a:rPr lang="en-US" dirty="0"/>
              <a:t>You are here</a:t>
            </a:r>
          </a:p>
        </p:txBody>
      </p:sp>
      <p:cxnSp>
        <p:nvCxnSpPr>
          <p:cNvPr id="8" name="Straight Arrow Connector 7"/>
          <p:cNvCxnSpPr>
            <a:endCxn id="5" idx="4"/>
          </p:cNvCxnSpPr>
          <p:nvPr/>
        </p:nvCxnSpPr>
        <p:spPr>
          <a:xfrm flipH="1" flipV="1">
            <a:off x="5808662" y="1756846"/>
            <a:ext cx="819150" cy="452954"/>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78420" y="3048000"/>
            <a:ext cx="1814599" cy="369332"/>
          </a:xfrm>
          <a:prstGeom prst="rect">
            <a:avLst/>
          </a:prstGeom>
          <a:solidFill>
            <a:schemeClr val="bg1"/>
          </a:solidFill>
          <a:ln>
            <a:solidFill>
              <a:schemeClr val="tx1"/>
            </a:solidFill>
          </a:ln>
        </p:spPr>
        <p:txBody>
          <a:bodyPr wrap="none" rtlCol="0">
            <a:spAutoFit/>
          </a:bodyPr>
          <a:lstStyle/>
          <a:p>
            <a:r>
              <a:rPr lang="en-US" dirty="0"/>
              <a:t>Urbanized Area</a:t>
            </a:r>
          </a:p>
        </p:txBody>
      </p:sp>
      <p:sp>
        <p:nvSpPr>
          <p:cNvPr id="11" name="Title 1">
            <a:extLst>
              <a:ext uri="{FF2B5EF4-FFF2-40B4-BE49-F238E27FC236}">
                <a16:creationId xmlns:a16="http://schemas.microsoft.com/office/drawing/2014/main" id="{BD14EBF3-52C2-43A7-A6C2-AE653E6C3520}"/>
              </a:ext>
            </a:extLst>
          </p:cNvPr>
          <p:cNvSpPr>
            <a:spLocks noGrp="1"/>
          </p:cNvSpPr>
          <p:nvPr>
            <p:ph type="title"/>
          </p:nvPr>
        </p:nvSpPr>
        <p:spPr>
          <a:xfrm>
            <a:off x="585800" y="512676"/>
            <a:ext cx="2880320" cy="2031478"/>
          </a:xfrm>
        </p:spPr>
        <p:txBody>
          <a:bodyPr>
            <a:normAutofit fontScale="90000"/>
          </a:bodyPr>
          <a:lstStyle/>
          <a:p>
            <a:r>
              <a:rPr lang="en-US" dirty="0"/>
              <a:t>Middlesex Township</a:t>
            </a:r>
            <a:br>
              <a:rPr lang="en-US" dirty="0"/>
            </a:br>
            <a:r>
              <a:rPr lang="en-US" dirty="0"/>
              <a:t>Urbanized Area</a:t>
            </a:r>
          </a:p>
        </p:txBody>
      </p:sp>
    </p:spTree>
    <p:extLst>
      <p:ext uri="{BB962C8B-B14F-4D97-AF65-F5344CB8AC3E}">
        <p14:creationId xmlns:p14="http://schemas.microsoft.com/office/powerpoint/2010/main" val="1149469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7F5AF7-D39E-4F81-953D-5DE482B766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38128" y="-570972"/>
            <a:ext cx="5386387" cy="7132320"/>
          </a:xfrm>
          <a:prstGeom prst="rect">
            <a:avLst/>
          </a:prstGeom>
        </p:spPr>
      </p:pic>
      <p:sp>
        <p:nvSpPr>
          <p:cNvPr id="5" name="5-Point Star 4"/>
          <p:cNvSpPr/>
          <p:nvPr/>
        </p:nvSpPr>
        <p:spPr>
          <a:xfrm>
            <a:off x="5503862" y="1640423"/>
            <a:ext cx="304800" cy="304800"/>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27812" y="2025134"/>
            <a:ext cx="1465786" cy="369332"/>
          </a:xfrm>
          <a:prstGeom prst="rect">
            <a:avLst/>
          </a:prstGeom>
          <a:solidFill>
            <a:schemeClr val="tx1"/>
          </a:solidFill>
          <a:ln>
            <a:solidFill>
              <a:schemeClr val="bg1"/>
            </a:solidFill>
          </a:ln>
        </p:spPr>
        <p:txBody>
          <a:bodyPr wrap="none" rtlCol="0">
            <a:spAutoFit/>
          </a:bodyPr>
          <a:lstStyle/>
          <a:p>
            <a:r>
              <a:rPr lang="en-US" dirty="0">
                <a:solidFill>
                  <a:schemeClr val="bg1"/>
                </a:solidFill>
              </a:rPr>
              <a:t>You are here</a:t>
            </a:r>
          </a:p>
        </p:txBody>
      </p:sp>
      <p:sp>
        <p:nvSpPr>
          <p:cNvPr id="7" name="TextBox 6"/>
          <p:cNvSpPr txBox="1"/>
          <p:nvPr/>
        </p:nvSpPr>
        <p:spPr>
          <a:xfrm>
            <a:off x="6627812" y="2025134"/>
            <a:ext cx="1725857" cy="369332"/>
          </a:xfrm>
          <a:prstGeom prst="rect">
            <a:avLst/>
          </a:prstGeom>
          <a:solidFill>
            <a:schemeClr val="bg1"/>
          </a:solidFill>
          <a:ln>
            <a:solidFill>
              <a:schemeClr val="tx1"/>
            </a:solidFill>
          </a:ln>
        </p:spPr>
        <p:txBody>
          <a:bodyPr wrap="none" rtlCol="0">
            <a:spAutoFit/>
          </a:bodyPr>
          <a:lstStyle/>
          <a:p>
            <a:r>
              <a:rPr lang="en-US" dirty="0"/>
              <a:t>Anderson Park</a:t>
            </a:r>
          </a:p>
        </p:txBody>
      </p:sp>
      <p:cxnSp>
        <p:nvCxnSpPr>
          <p:cNvPr id="9" name="Straight Arrow Connector 8"/>
          <p:cNvCxnSpPr>
            <a:cxnSpLocks/>
          </p:cNvCxnSpPr>
          <p:nvPr/>
        </p:nvCxnSpPr>
        <p:spPr>
          <a:xfrm flipH="1">
            <a:off x="5194312" y="2209800"/>
            <a:ext cx="1433500" cy="211930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5-Point Star 4">
            <a:extLst>
              <a:ext uri="{FF2B5EF4-FFF2-40B4-BE49-F238E27FC236}">
                <a16:creationId xmlns:a16="http://schemas.microsoft.com/office/drawing/2014/main" id="{95F59C39-6B96-4FF6-930D-46441B090788}"/>
              </a:ext>
            </a:extLst>
          </p:cNvPr>
          <p:cNvSpPr/>
          <p:nvPr/>
        </p:nvSpPr>
        <p:spPr>
          <a:xfrm>
            <a:off x="4969904" y="4248708"/>
            <a:ext cx="304800" cy="304800"/>
          </a:xfrm>
          <a:prstGeom prst="star5">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F482B1A8-17AB-43AC-981E-A694CDA06AD5}"/>
              </a:ext>
            </a:extLst>
          </p:cNvPr>
          <p:cNvSpPr txBox="1">
            <a:spLocks/>
          </p:cNvSpPr>
          <p:nvPr/>
        </p:nvSpPr>
        <p:spPr>
          <a:xfrm>
            <a:off x="585800" y="512676"/>
            <a:ext cx="2880320" cy="2031478"/>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dirty="0"/>
              <a:t>Middlesex Township</a:t>
            </a:r>
            <a:br>
              <a:rPr lang="en-US" dirty="0"/>
            </a:br>
            <a:r>
              <a:rPr lang="en-US" dirty="0"/>
              <a:t>MS4</a:t>
            </a:r>
          </a:p>
          <a:p>
            <a:r>
              <a:rPr lang="en-US" dirty="0"/>
              <a:t>Area</a:t>
            </a:r>
          </a:p>
        </p:txBody>
      </p:sp>
      <p:graphicFrame>
        <p:nvGraphicFramePr>
          <p:cNvPr id="12" name="Table 13">
            <a:extLst>
              <a:ext uri="{FF2B5EF4-FFF2-40B4-BE49-F238E27FC236}">
                <a16:creationId xmlns:a16="http://schemas.microsoft.com/office/drawing/2014/main" id="{6329E37C-C344-48CC-BA71-E085AD9C7B65}"/>
              </a:ext>
            </a:extLst>
          </p:cNvPr>
          <p:cNvGraphicFramePr>
            <a:graphicFrameLocks noGrp="1"/>
          </p:cNvGraphicFramePr>
          <p:nvPr>
            <p:extLst>
              <p:ext uri="{D42A27DB-BD31-4B8C-83A1-F6EECF244321}">
                <p14:modId xmlns:p14="http://schemas.microsoft.com/office/powerpoint/2010/main" val="1929647910"/>
              </p:ext>
            </p:extLst>
          </p:nvPr>
        </p:nvGraphicFramePr>
        <p:xfrm>
          <a:off x="297768" y="3029508"/>
          <a:ext cx="3171937" cy="131064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180559392"/>
                    </a:ext>
                  </a:extLst>
                </a:gridCol>
                <a:gridCol w="2963657">
                  <a:extLst>
                    <a:ext uri="{9D8B030D-6E8A-4147-A177-3AD203B41FA5}">
                      <a16:colId xmlns:a16="http://schemas.microsoft.com/office/drawing/2014/main" val="1515738780"/>
                    </a:ext>
                  </a:extLst>
                </a:gridCol>
              </a:tblGrid>
              <a:tr h="370840">
                <a:tc>
                  <a:txBody>
                    <a:bodyPr/>
                    <a:lstStyle/>
                    <a:p>
                      <a:endParaRPr lang="en-US" sz="20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Urbanized Area</a:t>
                      </a:r>
                    </a:p>
                  </a:txBody>
                  <a:tcPr/>
                </a:tc>
                <a:extLst>
                  <a:ext uri="{0D108BD9-81ED-4DB2-BD59-A6C34878D82A}">
                    <a16:rowId xmlns:a16="http://schemas.microsoft.com/office/drawing/2014/main" val="3479983059"/>
                  </a:ext>
                </a:extLst>
              </a:tr>
              <a:tr h="370840">
                <a:tc>
                  <a:txBody>
                    <a:bodyPr/>
                    <a:lstStyle/>
                    <a:p>
                      <a:r>
                        <a:rPr lang="en-US" sz="2000" dirty="0"/>
                        <a:t>+</a:t>
                      </a:r>
                    </a:p>
                  </a:txBody>
                  <a:tcP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Contributory Drainage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0049458"/>
                  </a:ext>
                </a:extLst>
              </a:tr>
              <a:tr h="370840">
                <a:tc>
                  <a:txBody>
                    <a:bodyPr/>
                    <a:lstStyle/>
                    <a:p>
                      <a:endParaRPr lang="en-US" sz="2000"/>
                    </a:p>
                  </a:txBody>
                  <a:tcP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 panose="020B0604020202020204" pitchFamily="34" charset="0"/>
                          <a:cs typeface="Arial" panose="020B0604020202020204" pitchFamily="34" charset="0"/>
                        </a:rPr>
                        <a:t>Regulated MS4</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22780546"/>
                  </a:ext>
                </a:extLst>
              </a:tr>
            </a:tbl>
          </a:graphicData>
        </a:graphic>
      </p:graphicFrame>
      <p:sp>
        <p:nvSpPr>
          <p:cNvPr id="15" name="TextBox 14">
            <a:extLst>
              <a:ext uri="{FF2B5EF4-FFF2-40B4-BE49-F238E27FC236}">
                <a16:creationId xmlns:a16="http://schemas.microsoft.com/office/drawing/2014/main" id="{1A33F2B6-B5A8-4058-B9EC-58E72A903651}"/>
              </a:ext>
            </a:extLst>
          </p:cNvPr>
          <p:cNvSpPr txBox="1"/>
          <p:nvPr/>
        </p:nvSpPr>
        <p:spPr>
          <a:xfrm>
            <a:off x="8353669" y="2862820"/>
            <a:ext cx="2592275" cy="12003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a:t>Yellow Hatch Area is Contributing Drainage and expands the Regulated MS4 Area</a:t>
            </a:r>
          </a:p>
        </p:txBody>
      </p:sp>
    </p:spTree>
    <p:extLst>
      <p:ext uri="{BB962C8B-B14F-4D97-AF65-F5344CB8AC3E}">
        <p14:creationId xmlns:p14="http://schemas.microsoft.com/office/powerpoint/2010/main" val="19313321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800" y="404664"/>
            <a:ext cx="9601200" cy="1143000"/>
          </a:xfrm>
        </p:spPr>
        <p:txBody>
          <a:bodyPr/>
          <a:lstStyle/>
          <a:p>
            <a:r>
              <a:rPr lang="en-US" dirty="0"/>
              <a:t>Good Housekeeping Activities</a:t>
            </a:r>
          </a:p>
        </p:txBody>
      </p:sp>
      <p:sp>
        <p:nvSpPr>
          <p:cNvPr id="3" name="Content Placeholder 2"/>
          <p:cNvSpPr>
            <a:spLocks noGrp="1"/>
          </p:cNvSpPr>
          <p:nvPr>
            <p:ph sz="quarter" idx="13"/>
          </p:nvPr>
        </p:nvSpPr>
        <p:spPr>
          <a:xfrm>
            <a:off x="585800" y="1268760"/>
            <a:ext cx="4726300" cy="3914510"/>
          </a:xfrm>
        </p:spPr>
        <p:txBody>
          <a:bodyPr>
            <a:normAutofit/>
          </a:bodyPr>
          <a:lstStyle/>
          <a:p>
            <a:r>
              <a:rPr lang="en-US" dirty="0"/>
              <a:t>Manage litter</a:t>
            </a:r>
          </a:p>
          <a:p>
            <a:r>
              <a:rPr lang="en-US" dirty="0"/>
              <a:t>Collect pet waste</a:t>
            </a:r>
          </a:p>
          <a:p>
            <a:r>
              <a:rPr lang="en-US" dirty="0"/>
              <a:t>Close refuse and recycling container lids</a:t>
            </a:r>
          </a:p>
          <a:p>
            <a:r>
              <a:rPr lang="en-US" dirty="0"/>
              <a:t>Manage Vegetation;</a:t>
            </a:r>
          </a:p>
          <a:p>
            <a:pPr lvl="1"/>
            <a:r>
              <a:rPr lang="en-US" dirty="0"/>
              <a:t>Mowing</a:t>
            </a:r>
          </a:p>
          <a:p>
            <a:pPr lvl="1"/>
            <a:r>
              <a:rPr lang="en-US" dirty="0"/>
              <a:t>Leaf and Debris Clean up</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5220002" y="1124744"/>
            <a:ext cx="6383119" cy="486054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descr="C:\Users\jmolnar\AppData\Local\Microsoft\Windows\Temporary Internet Files\Content.IE5\AKJUCE7U\trash-1293929_960_720[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4088" y="4474976"/>
            <a:ext cx="2240324" cy="2240324"/>
          </a:xfrm>
          <a:prstGeom prst="rect">
            <a:avLst/>
          </a:prstGeom>
          <a:ln w="2286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153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E18D-BD5B-4A2F-B052-CC1D60F00C7C}"/>
              </a:ext>
            </a:extLst>
          </p:cNvPr>
          <p:cNvSpPr>
            <a:spLocks noGrp="1"/>
          </p:cNvSpPr>
          <p:nvPr>
            <p:ph type="title"/>
          </p:nvPr>
        </p:nvSpPr>
        <p:spPr>
          <a:xfrm>
            <a:off x="1522414" y="368660"/>
            <a:ext cx="9601200" cy="1143000"/>
          </a:xfrm>
        </p:spPr>
        <p:txBody>
          <a:bodyPr anchor="t"/>
          <a:lstStyle/>
          <a:p>
            <a:r>
              <a:rPr lang="en-US" dirty="0"/>
              <a:t>What is Stormwater?</a:t>
            </a:r>
          </a:p>
        </p:txBody>
      </p:sp>
      <p:sp>
        <p:nvSpPr>
          <p:cNvPr id="4" name="Content Placeholder 3">
            <a:extLst>
              <a:ext uri="{FF2B5EF4-FFF2-40B4-BE49-F238E27FC236}">
                <a16:creationId xmlns:a16="http://schemas.microsoft.com/office/drawing/2014/main" id="{6990FB06-83A3-4643-A21B-3B0A5A7DDE9E}"/>
              </a:ext>
            </a:extLst>
          </p:cNvPr>
          <p:cNvSpPr>
            <a:spLocks noGrp="1"/>
          </p:cNvSpPr>
          <p:nvPr>
            <p:ph sz="half" idx="2"/>
          </p:nvPr>
        </p:nvSpPr>
        <p:spPr>
          <a:xfrm>
            <a:off x="7109591" y="1556792"/>
            <a:ext cx="4648201" cy="829118"/>
          </a:xfrm>
        </p:spPr>
        <p:txBody>
          <a:bodyPr/>
          <a:lstStyle/>
          <a:p>
            <a:pPr marL="0" indent="0">
              <a:buNone/>
            </a:pPr>
            <a:r>
              <a:rPr lang="en-US" dirty="0"/>
              <a:t>Rain &amp; Snow melt</a:t>
            </a:r>
          </a:p>
        </p:txBody>
      </p:sp>
      <p:pic>
        <p:nvPicPr>
          <p:cNvPr id="7" name="Content Placeholder 6">
            <a:extLst>
              <a:ext uri="{FF2B5EF4-FFF2-40B4-BE49-F238E27FC236}">
                <a16:creationId xmlns:a16="http://schemas.microsoft.com/office/drawing/2014/main" id="{76C1D23F-DF76-423A-88C7-6795CC4DB1D2}"/>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4870276" y="2504695"/>
            <a:ext cx="6997438" cy="3934791"/>
          </a:xfr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86A37976-5EDA-444E-A921-65CA861979F9}"/>
              </a:ext>
            </a:extLst>
          </p:cNvPr>
          <p:cNvSpPr txBox="1"/>
          <p:nvPr/>
        </p:nvSpPr>
        <p:spPr>
          <a:xfrm>
            <a:off x="7399465" y="6193265"/>
            <a:ext cx="4068452" cy="246221"/>
          </a:xfrm>
          <a:prstGeom prst="rect">
            <a:avLst/>
          </a:prstGeom>
          <a:noFill/>
        </p:spPr>
        <p:txBody>
          <a:bodyPr wrap="square" rtlCol="0">
            <a:spAutoFit/>
          </a:bodyPr>
          <a:lstStyle/>
          <a:p>
            <a:r>
              <a:rPr lang="en-US" sz="1000" dirty="0"/>
              <a:t>https://blog.weatherops.com/hubfs/Brandon+snowmelt+flooding.jpg</a:t>
            </a:r>
          </a:p>
        </p:txBody>
      </p:sp>
      <p:pic>
        <p:nvPicPr>
          <p:cNvPr id="1028" name="Picture 4">
            <a:extLst>
              <a:ext uri="{FF2B5EF4-FFF2-40B4-BE49-F238E27FC236}">
                <a16:creationId xmlns:a16="http://schemas.microsoft.com/office/drawing/2014/main" id="{E81E679C-3C4D-4239-8345-E5B553BB5D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5760" y="1026733"/>
            <a:ext cx="6577322" cy="3683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17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C735-5F0E-48C4-8505-4B4ADBBB1DF7}"/>
              </a:ext>
            </a:extLst>
          </p:cNvPr>
          <p:cNvSpPr>
            <a:spLocks noGrp="1"/>
          </p:cNvSpPr>
          <p:nvPr>
            <p:ph type="title"/>
          </p:nvPr>
        </p:nvSpPr>
        <p:spPr/>
        <p:txBody>
          <a:bodyPr/>
          <a:lstStyle/>
          <a:p>
            <a:r>
              <a:rPr lang="en-US" dirty="0"/>
              <a:t>Middlesex Achievements</a:t>
            </a:r>
          </a:p>
        </p:txBody>
      </p:sp>
      <p:sp>
        <p:nvSpPr>
          <p:cNvPr id="3" name="Text Placeholder 2">
            <a:extLst>
              <a:ext uri="{FF2B5EF4-FFF2-40B4-BE49-F238E27FC236}">
                <a16:creationId xmlns:a16="http://schemas.microsoft.com/office/drawing/2014/main" id="{1738A9FF-A384-4E15-B8F6-68E6459CA0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91832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90319-7E4B-49FC-82E5-43F61E373D0C}"/>
              </a:ext>
            </a:extLst>
          </p:cNvPr>
          <p:cNvSpPr>
            <a:spLocks noGrp="1"/>
          </p:cNvSpPr>
          <p:nvPr>
            <p:ph type="title"/>
          </p:nvPr>
        </p:nvSpPr>
        <p:spPr>
          <a:xfrm>
            <a:off x="1473832" y="266700"/>
            <a:ext cx="9601200" cy="1143000"/>
          </a:xfrm>
        </p:spPr>
        <p:txBody>
          <a:bodyPr/>
          <a:lstStyle/>
          <a:p>
            <a:r>
              <a:rPr lang="en-US" dirty="0"/>
              <a:t>2018 to 2019 Achievements</a:t>
            </a:r>
          </a:p>
        </p:txBody>
      </p:sp>
      <p:pic>
        <p:nvPicPr>
          <p:cNvPr id="4" name="Picture 3">
            <a:extLst>
              <a:ext uri="{FF2B5EF4-FFF2-40B4-BE49-F238E27FC236}">
                <a16:creationId xmlns:a16="http://schemas.microsoft.com/office/drawing/2014/main" id="{4E07B169-5EFF-46A6-A719-479F933E65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74532" y="1409700"/>
            <a:ext cx="4002792" cy="5214257"/>
          </a:xfrm>
          <a:prstGeom prst="rect">
            <a:avLst/>
          </a:prstGeom>
        </p:spPr>
      </p:pic>
      <p:graphicFrame>
        <p:nvGraphicFramePr>
          <p:cNvPr id="5" name="Diagram 4">
            <a:extLst>
              <a:ext uri="{FF2B5EF4-FFF2-40B4-BE49-F238E27FC236}">
                <a16:creationId xmlns:a16="http://schemas.microsoft.com/office/drawing/2014/main" id="{BE76178E-4A2A-45D8-922B-5DBF63B67F26}"/>
              </a:ext>
            </a:extLst>
          </p:cNvPr>
          <p:cNvGraphicFramePr/>
          <p:nvPr>
            <p:extLst>
              <p:ext uri="{D42A27DB-BD31-4B8C-83A1-F6EECF244321}">
                <p14:modId xmlns:p14="http://schemas.microsoft.com/office/powerpoint/2010/main" val="1522478201"/>
              </p:ext>
            </p:extLst>
          </p:nvPr>
        </p:nvGraphicFramePr>
        <p:xfrm>
          <a:off x="765820" y="1340768"/>
          <a:ext cx="6106746" cy="4876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03569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PSATs Fall 2019\Picture1.png">
            <a:extLst>
              <a:ext uri="{FF2B5EF4-FFF2-40B4-BE49-F238E27FC236}">
                <a16:creationId xmlns:a16="http://schemas.microsoft.com/office/drawing/2014/main" id="{F34D6986-11DF-4204-B7F5-864D00F65DB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43435" y="-5862"/>
            <a:ext cx="9482483" cy="6858000"/>
          </a:xfrm>
          <a:prstGeom prst="rect">
            <a:avLst/>
          </a:prstGeom>
          <a:noFill/>
          <a:ln>
            <a:noFill/>
          </a:ln>
        </p:spPr>
      </p:pic>
      <p:grpSp>
        <p:nvGrpSpPr>
          <p:cNvPr id="28" name="Group 27">
            <a:extLst>
              <a:ext uri="{FF2B5EF4-FFF2-40B4-BE49-F238E27FC236}">
                <a16:creationId xmlns:a16="http://schemas.microsoft.com/office/drawing/2014/main" id="{E4C54036-E3E6-4FF6-BB6E-614C8E9D51DC}"/>
              </a:ext>
            </a:extLst>
          </p:cNvPr>
          <p:cNvGrpSpPr/>
          <p:nvPr/>
        </p:nvGrpSpPr>
        <p:grpSpPr>
          <a:xfrm>
            <a:off x="0" y="2692849"/>
            <a:ext cx="11819048" cy="1245288"/>
            <a:chOff x="0" y="2692849"/>
            <a:chExt cx="11819048" cy="1245288"/>
          </a:xfrm>
        </p:grpSpPr>
        <p:sp>
          <p:nvSpPr>
            <p:cNvPr id="3" name="Rectangle: Rounded Corners 2">
              <a:extLst>
                <a:ext uri="{FF2B5EF4-FFF2-40B4-BE49-F238E27FC236}">
                  <a16:creationId xmlns:a16="http://schemas.microsoft.com/office/drawing/2014/main" id="{98570B7C-8104-4C28-AD26-ACB33688145E}"/>
                </a:ext>
              </a:extLst>
            </p:cNvPr>
            <p:cNvSpPr/>
            <p:nvPr/>
          </p:nvSpPr>
          <p:spPr>
            <a:xfrm>
              <a:off x="0" y="3434081"/>
              <a:ext cx="2232248" cy="504056"/>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Grey infrastructure</a:t>
              </a:r>
            </a:p>
          </p:txBody>
        </p:sp>
        <p:sp>
          <p:nvSpPr>
            <p:cNvPr id="5" name="Rectangle: Rounded Corners 4">
              <a:extLst>
                <a:ext uri="{FF2B5EF4-FFF2-40B4-BE49-F238E27FC236}">
                  <a16:creationId xmlns:a16="http://schemas.microsoft.com/office/drawing/2014/main" id="{2008225F-BEFA-4518-BB8B-82BD21E81087}"/>
                </a:ext>
              </a:extLst>
            </p:cNvPr>
            <p:cNvSpPr/>
            <p:nvPr/>
          </p:nvSpPr>
          <p:spPr>
            <a:xfrm>
              <a:off x="9586800" y="2692849"/>
              <a:ext cx="2232248" cy="504056"/>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Grey infrastructure</a:t>
              </a:r>
            </a:p>
          </p:txBody>
        </p:sp>
        <p:cxnSp>
          <p:nvCxnSpPr>
            <p:cNvPr id="7" name="Straight Arrow Connector 6">
              <a:extLst>
                <a:ext uri="{FF2B5EF4-FFF2-40B4-BE49-F238E27FC236}">
                  <a16:creationId xmlns:a16="http://schemas.microsoft.com/office/drawing/2014/main" id="{FA1BCB40-1077-4E46-ADCE-15A409F09576}"/>
                </a:ext>
              </a:extLst>
            </p:cNvPr>
            <p:cNvCxnSpPr>
              <a:stCxn id="3" idx="0"/>
            </p:cNvCxnSpPr>
            <p:nvPr/>
          </p:nvCxnSpPr>
          <p:spPr>
            <a:xfrm flipV="1">
              <a:off x="1116124" y="2692849"/>
              <a:ext cx="765820" cy="7412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3F44B88-CBCD-466B-913A-DE528E62E95F}"/>
                </a:ext>
              </a:extLst>
            </p:cNvPr>
            <p:cNvCxnSpPr>
              <a:stCxn id="5" idx="2"/>
            </p:cNvCxnSpPr>
            <p:nvPr/>
          </p:nvCxnSpPr>
          <p:spPr>
            <a:xfrm flipH="1">
              <a:off x="10126860" y="3196905"/>
              <a:ext cx="576064" cy="7412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10BD4C20-66E0-422C-BBAD-D31227A1D9A2}"/>
              </a:ext>
            </a:extLst>
          </p:cNvPr>
          <p:cNvGrpSpPr/>
          <p:nvPr/>
        </p:nvGrpSpPr>
        <p:grpSpPr>
          <a:xfrm>
            <a:off x="3826160" y="980728"/>
            <a:ext cx="4860540" cy="2082737"/>
            <a:chOff x="3826160" y="980728"/>
            <a:chExt cx="4860540" cy="2082737"/>
          </a:xfrm>
        </p:grpSpPr>
        <p:sp>
          <p:nvSpPr>
            <p:cNvPr id="2" name="Rectangle: Rounded Corners 1">
              <a:extLst>
                <a:ext uri="{FF2B5EF4-FFF2-40B4-BE49-F238E27FC236}">
                  <a16:creationId xmlns:a16="http://schemas.microsoft.com/office/drawing/2014/main" id="{8C9BB9B1-E576-471E-BB37-51F992686FA0}"/>
                </a:ext>
              </a:extLst>
            </p:cNvPr>
            <p:cNvSpPr/>
            <p:nvPr/>
          </p:nvSpPr>
          <p:spPr>
            <a:xfrm>
              <a:off x="4780266" y="980728"/>
              <a:ext cx="2628292" cy="68407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a:t>Green </a:t>
              </a:r>
              <a:r>
                <a:rPr lang="en-US" dirty="0"/>
                <a:t>Stormwater Infrastructure (GSI)</a:t>
              </a:r>
            </a:p>
          </p:txBody>
        </p:sp>
        <p:cxnSp>
          <p:nvCxnSpPr>
            <p:cNvPr id="17" name="Connector: Elbow 16">
              <a:extLst>
                <a:ext uri="{FF2B5EF4-FFF2-40B4-BE49-F238E27FC236}">
                  <a16:creationId xmlns:a16="http://schemas.microsoft.com/office/drawing/2014/main" id="{C43DDC68-0980-4BA1-8D2A-1D7A2FF26A5D}"/>
                </a:ext>
              </a:extLst>
            </p:cNvPr>
            <p:cNvCxnSpPr>
              <a:stCxn id="2" idx="1"/>
            </p:cNvCxnSpPr>
            <p:nvPr/>
          </p:nvCxnSpPr>
          <p:spPr>
            <a:xfrm rot="10800000" flipV="1">
              <a:off x="3826160" y="1322765"/>
              <a:ext cx="954106" cy="1622111"/>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2E1584D1-8E56-42EE-BE4D-3696A8B85C9B}"/>
                </a:ext>
              </a:extLst>
            </p:cNvPr>
            <p:cNvCxnSpPr>
              <a:stCxn id="2" idx="3"/>
            </p:cNvCxnSpPr>
            <p:nvPr/>
          </p:nvCxnSpPr>
          <p:spPr>
            <a:xfrm>
              <a:off x="7408558" y="1322766"/>
              <a:ext cx="1278142" cy="1740699"/>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1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918" y="400222"/>
            <a:ext cx="5777502" cy="1685387"/>
          </a:xfrm>
        </p:spPr>
        <p:txBody>
          <a:bodyPr>
            <a:normAutofit/>
          </a:bodyPr>
          <a:lstStyle/>
          <a:p>
            <a:r>
              <a:rPr lang="en-US" sz="3800" dirty="0">
                <a:latin typeface="Arial" panose="020B0604020202020204" pitchFamily="34" charset="0"/>
                <a:cs typeface="Arial" panose="020B0604020202020204" pitchFamily="34" charset="0"/>
              </a:rPr>
              <a:t>Proposed PRP </a:t>
            </a:r>
            <a:r>
              <a:rPr lang="en-US" sz="3800" dirty="0"/>
              <a:t>Projects</a:t>
            </a:r>
            <a:br>
              <a:rPr lang="en-US" sz="3800" dirty="0"/>
            </a:br>
            <a:r>
              <a:rPr lang="en-US" sz="2400" dirty="0"/>
              <a:t>Open Vegetated Channels</a:t>
            </a:r>
            <a:endParaRPr lang="en-US" sz="2400" dirty="0">
              <a:latin typeface="Arial" panose="020B0604020202020204" pitchFamily="34" charset="0"/>
              <a:cs typeface="Arial" panose="020B0604020202020204" pitchFamily="34" charset="0"/>
            </a:endParaRPr>
          </a:p>
        </p:txBody>
      </p:sp>
      <p:pic>
        <p:nvPicPr>
          <p:cNvPr id="6147" name="Picture 3" descr="W:\Projects\2015 Projects and Proposals\R15-0426.001_Middlesex_MS4-Year1\2018-MarinerII_Grant\Photos\From Barry\PIC #24_Project_4-_w_CD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7488" y="1160748"/>
            <a:ext cx="6864762" cy="514857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6" name="Picture 2" descr="W:\Projects\2015 Projects and Proposals\R15-0426.001_Middlesex_MS4-Year1\2018-MarinerII_Grant\Photos\From Barry\PIC #24_Project_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484" y="2183808"/>
            <a:ext cx="4644516" cy="348338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cxnSp>
        <p:nvCxnSpPr>
          <p:cNvPr id="26" name="Straight Arrow Connector 25"/>
          <p:cNvCxnSpPr/>
          <p:nvPr/>
        </p:nvCxnSpPr>
        <p:spPr>
          <a:xfrm>
            <a:off x="7871657" y="4272527"/>
            <a:ext cx="1715143" cy="1352717"/>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7871657" y="3763825"/>
            <a:ext cx="1172343" cy="508702"/>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70376" y="4087861"/>
            <a:ext cx="2175838" cy="369332"/>
          </a:xfrm>
          <a:prstGeom prst="rect">
            <a:avLst/>
          </a:prstGeom>
          <a:solidFill>
            <a:schemeClr val="bg1">
              <a:lumMod val="85000"/>
            </a:schemeClr>
          </a:solidFill>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a:solidFill>
                  <a:prstClr val="black"/>
                </a:solidFill>
                <a:latin typeface="Arial" panose="020B0604020202020204" pitchFamily="34" charset="0"/>
                <a:cs typeface="Arial" panose="020B0604020202020204" pitchFamily="34" charset="0"/>
              </a:rPr>
              <a:t>Check Dam (typ.)</a:t>
            </a:r>
          </a:p>
        </p:txBody>
      </p:sp>
      <p:sp>
        <p:nvSpPr>
          <p:cNvPr id="7" name="TextBox 6"/>
          <p:cNvSpPr txBox="1"/>
          <p:nvPr/>
        </p:nvSpPr>
        <p:spPr>
          <a:xfrm>
            <a:off x="960711" y="4997788"/>
            <a:ext cx="1080120" cy="369332"/>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b="1" cap="small" dirty="0">
                <a:solidFill>
                  <a:prstClr val="white"/>
                </a:solidFill>
                <a:latin typeface="Arial" panose="020B0604020202020204" pitchFamily="34" charset="0"/>
                <a:cs typeface="Arial" panose="020B0604020202020204" pitchFamily="34" charset="0"/>
              </a:rPr>
              <a:t>Before</a:t>
            </a:r>
            <a:r>
              <a:rPr lang="en-US" dirty="0">
                <a:solidFill>
                  <a:prstClr val="white"/>
                </a:solidFill>
              </a:rPr>
              <a:t> </a:t>
            </a:r>
          </a:p>
        </p:txBody>
      </p:sp>
      <p:sp>
        <p:nvSpPr>
          <p:cNvPr id="34" name="TextBox 33"/>
          <p:cNvSpPr txBox="1"/>
          <p:nvPr/>
        </p:nvSpPr>
        <p:spPr>
          <a:xfrm>
            <a:off x="6166420" y="5825075"/>
            <a:ext cx="1044116" cy="369332"/>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b="1" cap="small" dirty="0">
                <a:solidFill>
                  <a:prstClr val="white"/>
                </a:solidFill>
                <a:latin typeface="Arial" panose="020B0604020202020204" pitchFamily="34" charset="0"/>
                <a:cs typeface="Arial" panose="020B0604020202020204" pitchFamily="34" charset="0"/>
              </a:rPr>
              <a:t>After </a:t>
            </a:r>
            <a:r>
              <a:rPr lang="en-US" dirty="0">
                <a:solidFill>
                  <a:prstClr val="white"/>
                </a:solidFill>
              </a:rPr>
              <a:t> </a:t>
            </a:r>
          </a:p>
        </p:txBody>
      </p:sp>
      <p:sp>
        <p:nvSpPr>
          <p:cNvPr id="11" name="Content Placeholder 2">
            <a:extLst>
              <a:ext uri="{FF2B5EF4-FFF2-40B4-BE49-F238E27FC236}">
                <a16:creationId xmlns:a16="http://schemas.microsoft.com/office/drawing/2014/main" id="{B993A014-A8FC-434B-9560-99A186C2DA67}"/>
              </a:ext>
            </a:extLst>
          </p:cNvPr>
          <p:cNvSpPr txBox="1">
            <a:spLocks/>
          </p:cNvSpPr>
          <p:nvPr/>
        </p:nvSpPr>
        <p:spPr>
          <a:xfrm>
            <a:off x="4996290" y="1392965"/>
            <a:ext cx="2340260" cy="628825"/>
          </a:xfrm>
          <a:prstGeom prst="rect">
            <a:avLst/>
          </a:prstGeom>
          <a:ln w="38100" cap="flat" cmpd="sng" algn="ctr">
            <a:solidFill>
              <a:schemeClr val="accent2"/>
            </a:solidFill>
            <a:prstDash val="solid"/>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92500" lnSpcReduction="10000"/>
          </a:bodyPr>
          <a:lstStyle>
            <a:lvl1pPr marL="223838" indent="-223838" algn="l" defTabSz="914400" rtl="0" eaLnBrk="1" latinLnBrk="0" hangingPunct="1">
              <a:lnSpc>
                <a:spcPct val="90000"/>
              </a:lnSpc>
              <a:spcBef>
                <a:spcPts val="1800"/>
              </a:spcBef>
              <a:spcAft>
                <a:spcPts val="600"/>
              </a:spcAft>
              <a:buFont typeface="Arial" pitchFamily="34" charset="0"/>
              <a:buChar char="•"/>
              <a:defRPr sz="2000" kern="1200" baseline="0">
                <a:solidFill>
                  <a:schemeClr val="dk1"/>
                </a:solidFill>
                <a:latin typeface="Arial" panose="020B0604020202020204" pitchFamily="34" charset="0"/>
                <a:ea typeface="+mn-ea"/>
                <a:cs typeface="+mn-cs"/>
              </a:defRPr>
            </a:lvl1pPr>
            <a:lvl2pPr marL="502920" indent="-223838" algn="l" defTabSz="914400" rtl="0" eaLnBrk="1" latinLnBrk="0" hangingPunct="1">
              <a:lnSpc>
                <a:spcPct val="90000"/>
              </a:lnSpc>
              <a:spcBef>
                <a:spcPts val="800"/>
              </a:spcBef>
              <a:spcAft>
                <a:spcPts val="600"/>
              </a:spcAft>
              <a:buFont typeface="Arial" pitchFamily="34" charset="0"/>
              <a:buChar char="–"/>
              <a:defRPr sz="1800" kern="1200" baseline="0">
                <a:solidFill>
                  <a:schemeClr val="dk1"/>
                </a:solidFill>
                <a:latin typeface="Arial" panose="020B0604020202020204" pitchFamily="34" charset="0"/>
                <a:ea typeface="+mn-ea"/>
                <a:cs typeface="+mn-cs"/>
              </a:defRPr>
            </a:lvl2pPr>
            <a:lvl3pPr marL="741363" indent="-171450" algn="l" defTabSz="914400" rtl="0" eaLnBrk="1" latinLnBrk="0" hangingPunct="1">
              <a:lnSpc>
                <a:spcPct val="90000"/>
              </a:lnSpc>
              <a:spcBef>
                <a:spcPts val="600"/>
              </a:spcBef>
              <a:spcAft>
                <a:spcPts val="600"/>
              </a:spcAft>
              <a:buFont typeface="Arial" pitchFamily="34" charset="0"/>
              <a:buChar char="•"/>
              <a:defRPr sz="1600" kern="1200" baseline="0">
                <a:solidFill>
                  <a:schemeClr val="dk1"/>
                </a:solidFill>
                <a:latin typeface="Arial" panose="020B0604020202020204" pitchFamily="34" charset="0"/>
                <a:ea typeface="+mn-ea"/>
                <a:cs typeface="+mn-cs"/>
              </a:defRPr>
            </a:lvl3pPr>
            <a:lvl4pPr marL="1198563" indent="-284163" algn="l" defTabSz="914400" rtl="0" eaLnBrk="1" latinLnBrk="0" hangingPunct="1">
              <a:lnSpc>
                <a:spcPct val="90000"/>
              </a:lnSpc>
              <a:spcBef>
                <a:spcPts val="600"/>
              </a:spcBef>
              <a:spcAft>
                <a:spcPts val="600"/>
              </a:spcAft>
              <a:buFont typeface="Arial" pitchFamily="34" charset="0"/>
              <a:buChar char="–"/>
              <a:defRPr sz="1400" i="1" kern="1200" baseline="0">
                <a:solidFill>
                  <a:schemeClr val="dk1"/>
                </a:solidFill>
                <a:latin typeface="Arial" panose="020B0604020202020204" pitchFamily="34" charset="0"/>
                <a:ea typeface="Roboto Light" panose="02000000000000000000" pitchFamily="2" charset="0"/>
                <a:cs typeface="+mn-cs"/>
              </a:defRPr>
            </a:lvl4pPr>
            <a:lvl5pPr marL="1598613" indent="-338138" algn="l" defTabSz="914400" rtl="0" eaLnBrk="1" latinLnBrk="0" hangingPunct="1">
              <a:lnSpc>
                <a:spcPct val="90000"/>
              </a:lnSpc>
              <a:spcBef>
                <a:spcPts val="600"/>
              </a:spcBef>
              <a:spcAft>
                <a:spcPts val="600"/>
              </a:spcAft>
              <a:buFont typeface="Arial" pitchFamily="34" charset="0"/>
              <a:buChar char="•"/>
              <a:defRPr sz="1400" i="1" kern="1200" baseline="0">
                <a:solidFill>
                  <a:schemeClr val="dk1"/>
                </a:solidFill>
                <a:latin typeface="Arial" panose="020B0604020202020204" pitchFamily="34" charset="0"/>
                <a:ea typeface="Roboto Light" panose="02000000000000000000" pitchFamily="2" charset="0"/>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9pPr>
          </a:lstStyle>
          <a:p>
            <a:pPr marL="0" indent="0" algn="ctr">
              <a:buFont typeface="Arial" pitchFamily="34" charset="0"/>
              <a:buNone/>
            </a:pPr>
            <a:r>
              <a:rPr lang="en-US" sz="2400" dirty="0">
                <a:solidFill>
                  <a:prstClr val="black"/>
                </a:solidFill>
              </a:rPr>
              <a:t>Various Locations</a:t>
            </a:r>
          </a:p>
        </p:txBody>
      </p:sp>
    </p:spTree>
    <p:extLst>
      <p:ext uri="{BB962C8B-B14F-4D97-AF65-F5344CB8AC3E}">
        <p14:creationId xmlns:p14="http://schemas.microsoft.com/office/powerpoint/2010/main" val="2168750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54252" y="1160748"/>
            <a:ext cx="7128792" cy="492379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itle 1">
            <a:extLst>
              <a:ext uri="{FF2B5EF4-FFF2-40B4-BE49-F238E27FC236}">
                <a16:creationId xmlns:a16="http://schemas.microsoft.com/office/drawing/2014/main" id="{C6E81E85-1C72-40A5-A91B-AB661134DC2C}"/>
              </a:ext>
            </a:extLst>
          </p:cNvPr>
          <p:cNvSpPr>
            <a:spLocks noGrp="1"/>
          </p:cNvSpPr>
          <p:nvPr>
            <p:ph type="title"/>
          </p:nvPr>
        </p:nvSpPr>
        <p:spPr>
          <a:xfrm>
            <a:off x="388918" y="400223"/>
            <a:ext cx="5777502" cy="1408598"/>
          </a:xfrm>
        </p:spPr>
        <p:txBody>
          <a:bodyPr>
            <a:normAutofit/>
          </a:bodyPr>
          <a:lstStyle/>
          <a:p>
            <a:r>
              <a:rPr lang="en-US" sz="3800" dirty="0">
                <a:latin typeface="Arial" panose="020B0604020202020204" pitchFamily="34" charset="0"/>
                <a:cs typeface="Arial" panose="020B0604020202020204" pitchFamily="34" charset="0"/>
              </a:rPr>
              <a:t>Proposed PRP </a:t>
            </a:r>
            <a:r>
              <a:rPr lang="en-US" sz="3800" dirty="0"/>
              <a:t>Projects</a:t>
            </a:r>
            <a:br>
              <a:rPr lang="en-US" sz="3800" dirty="0"/>
            </a:br>
            <a:r>
              <a:rPr lang="en-US" sz="2400" dirty="0"/>
              <a:t>Treatment Train</a:t>
            </a:r>
            <a:br>
              <a:rPr lang="en-US" sz="2400" dirty="0"/>
            </a:br>
            <a:endParaRPr lang="en-US" sz="24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D6A1A5E-5059-4ACD-B15D-6B0D225DB6D8}"/>
              </a:ext>
            </a:extLst>
          </p:cNvPr>
          <p:cNvSpPr txBox="1"/>
          <p:nvPr/>
        </p:nvSpPr>
        <p:spPr>
          <a:xfrm>
            <a:off x="153752" y="2574151"/>
            <a:ext cx="5508612" cy="1384995"/>
          </a:xfrm>
          <a:prstGeom prst="rect">
            <a:avLst/>
          </a:prstGeom>
          <a:noFill/>
        </p:spPr>
        <p:txBody>
          <a:bodyPr wrap="square" rtlCol="0">
            <a:spAutoFit/>
          </a:bodyPr>
          <a:lstStyle/>
          <a:p>
            <a:pPr marL="225425"/>
            <a:r>
              <a:rPr lang="en-US" sz="2400" dirty="0">
                <a:latin typeface="Arial" panose="020B0604020202020204" pitchFamily="34" charset="0"/>
                <a:cs typeface="Arial" panose="020B0604020202020204" pitchFamily="34" charset="0"/>
              </a:rPr>
              <a:t>Open Vegetated Channel</a:t>
            </a:r>
          </a:p>
          <a:p>
            <a:pPr>
              <a:tabLst>
                <a:tab pos="4227513" algn="l"/>
              </a:tabLst>
            </a:pPr>
            <a:r>
              <a:rPr lang="en-US" sz="2400" u="sng" dirty="0">
                <a:latin typeface="Arial" panose="020B0604020202020204" pitchFamily="34" charset="0"/>
                <a:cs typeface="Arial" panose="020B0604020202020204" pitchFamily="34" charset="0"/>
              </a:rPr>
              <a:t>+ Plunge Pool	 </a:t>
            </a:r>
            <a:endParaRPr lang="en-US" sz="2400" dirty="0">
              <a:latin typeface="Arial" panose="020B0604020202020204" pitchFamily="34" charset="0"/>
              <a:cs typeface="Arial" panose="020B0604020202020204" pitchFamily="34" charset="0"/>
            </a:endParaRPr>
          </a:p>
          <a:p>
            <a:pPr marL="284163"/>
            <a:r>
              <a:rPr lang="en-US" sz="3600" b="1" dirty="0">
                <a:solidFill>
                  <a:srgbClr val="FF0000"/>
                </a:solidFill>
                <a:latin typeface="Arial" panose="020B0604020202020204" pitchFamily="34" charset="0"/>
                <a:cs typeface="Arial" panose="020B0604020202020204" pitchFamily="34" charset="0"/>
              </a:rPr>
              <a:t>Greater Reduction</a:t>
            </a:r>
          </a:p>
        </p:txBody>
      </p:sp>
      <p:sp>
        <p:nvSpPr>
          <p:cNvPr id="8" name="Content Placeholder 2">
            <a:extLst>
              <a:ext uri="{FF2B5EF4-FFF2-40B4-BE49-F238E27FC236}">
                <a16:creationId xmlns:a16="http://schemas.microsoft.com/office/drawing/2014/main" id="{859BF602-08B8-40F4-82DC-760B388F78D4}"/>
              </a:ext>
            </a:extLst>
          </p:cNvPr>
          <p:cNvSpPr txBox="1">
            <a:spLocks/>
          </p:cNvSpPr>
          <p:nvPr/>
        </p:nvSpPr>
        <p:spPr>
          <a:xfrm>
            <a:off x="4924282" y="1327593"/>
            <a:ext cx="2700300" cy="481228"/>
          </a:xfrm>
          <a:prstGeom prst="rect">
            <a:avLst/>
          </a:prstGeom>
          <a:ln w="38100" cap="flat" cmpd="sng" algn="ctr">
            <a:solidFill>
              <a:schemeClr val="accent2"/>
            </a:solidFill>
            <a:prstDash val="solid"/>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3838" indent="-223838" algn="l" defTabSz="914400" rtl="0" eaLnBrk="1" latinLnBrk="0" hangingPunct="1">
              <a:lnSpc>
                <a:spcPct val="90000"/>
              </a:lnSpc>
              <a:spcBef>
                <a:spcPts val="1800"/>
              </a:spcBef>
              <a:spcAft>
                <a:spcPts val="600"/>
              </a:spcAft>
              <a:buFont typeface="Arial" pitchFamily="34" charset="0"/>
              <a:buChar char="•"/>
              <a:defRPr sz="2000" kern="1200" baseline="0">
                <a:solidFill>
                  <a:schemeClr val="dk1"/>
                </a:solidFill>
                <a:latin typeface="Arial" panose="020B0604020202020204" pitchFamily="34" charset="0"/>
                <a:ea typeface="+mn-ea"/>
                <a:cs typeface="+mn-cs"/>
              </a:defRPr>
            </a:lvl1pPr>
            <a:lvl2pPr marL="502920" indent="-223838" algn="l" defTabSz="914400" rtl="0" eaLnBrk="1" latinLnBrk="0" hangingPunct="1">
              <a:lnSpc>
                <a:spcPct val="90000"/>
              </a:lnSpc>
              <a:spcBef>
                <a:spcPts val="800"/>
              </a:spcBef>
              <a:spcAft>
                <a:spcPts val="600"/>
              </a:spcAft>
              <a:buFont typeface="Arial" pitchFamily="34" charset="0"/>
              <a:buChar char="–"/>
              <a:defRPr sz="1800" kern="1200" baseline="0">
                <a:solidFill>
                  <a:schemeClr val="dk1"/>
                </a:solidFill>
                <a:latin typeface="Arial" panose="020B0604020202020204" pitchFamily="34" charset="0"/>
                <a:ea typeface="+mn-ea"/>
                <a:cs typeface="+mn-cs"/>
              </a:defRPr>
            </a:lvl2pPr>
            <a:lvl3pPr marL="741363" indent="-171450" algn="l" defTabSz="914400" rtl="0" eaLnBrk="1" latinLnBrk="0" hangingPunct="1">
              <a:lnSpc>
                <a:spcPct val="90000"/>
              </a:lnSpc>
              <a:spcBef>
                <a:spcPts val="600"/>
              </a:spcBef>
              <a:spcAft>
                <a:spcPts val="600"/>
              </a:spcAft>
              <a:buFont typeface="Arial" pitchFamily="34" charset="0"/>
              <a:buChar char="•"/>
              <a:defRPr sz="1600" kern="1200" baseline="0">
                <a:solidFill>
                  <a:schemeClr val="dk1"/>
                </a:solidFill>
                <a:latin typeface="Arial" panose="020B0604020202020204" pitchFamily="34" charset="0"/>
                <a:ea typeface="+mn-ea"/>
                <a:cs typeface="+mn-cs"/>
              </a:defRPr>
            </a:lvl3pPr>
            <a:lvl4pPr marL="1198563" indent="-284163" algn="l" defTabSz="914400" rtl="0" eaLnBrk="1" latinLnBrk="0" hangingPunct="1">
              <a:lnSpc>
                <a:spcPct val="90000"/>
              </a:lnSpc>
              <a:spcBef>
                <a:spcPts val="600"/>
              </a:spcBef>
              <a:spcAft>
                <a:spcPts val="600"/>
              </a:spcAft>
              <a:buFont typeface="Arial" pitchFamily="34" charset="0"/>
              <a:buChar char="–"/>
              <a:defRPr sz="1400" i="1" kern="1200" baseline="0">
                <a:solidFill>
                  <a:schemeClr val="dk1"/>
                </a:solidFill>
                <a:latin typeface="Arial" panose="020B0604020202020204" pitchFamily="34" charset="0"/>
                <a:ea typeface="Roboto Light" panose="02000000000000000000" pitchFamily="2" charset="0"/>
                <a:cs typeface="+mn-cs"/>
              </a:defRPr>
            </a:lvl4pPr>
            <a:lvl5pPr marL="1598613" indent="-338138" algn="l" defTabSz="914400" rtl="0" eaLnBrk="1" latinLnBrk="0" hangingPunct="1">
              <a:lnSpc>
                <a:spcPct val="90000"/>
              </a:lnSpc>
              <a:spcBef>
                <a:spcPts val="600"/>
              </a:spcBef>
              <a:spcAft>
                <a:spcPts val="600"/>
              </a:spcAft>
              <a:buFont typeface="Arial" pitchFamily="34" charset="0"/>
              <a:buChar char="•"/>
              <a:defRPr sz="1400" i="1" kern="1200" baseline="0">
                <a:solidFill>
                  <a:schemeClr val="dk1"/>
                </a:solidFill>
                <a:latin typeface="Arial" panose="020B0604020202020204" pitchFamily="34" charset="0"/>
                <a:ea typeface="Roboto Light" panose="02000000000000000000" pitchFamily="2" charset="0"/>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9pPr>
          </a:lstStyle>
          <a:p>
            <a:pPr marL="0" indent="0" algn="ctr">
              <a:buFont typeface="Arial" pitchFamily="34" charset="0"/>
              <a:buNone/>
            </a:pPr>
            <a:r>
              <a:rPr lang="en-US" sz="2400" dirty="0">
                <a:solidFill>
                  <a:prstClr val="black"/>
                </a:solidFill>
              </a:rPr>
              <a:t>Appalachian Drive</a:t>
            </a:r>
          </a:p>
        </p:txBody>
      </p:sp>
    </p:spTree>
    <p:extLst>
      <p:ext uri="{BB962C8B-B14F-4D97-AF65-F5344CB8AC3E}">
        <p14:creationId xmlns:p14="http://schemas.microsoft.com/office/powerpoint/2010/main" val="319069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W:\Projects\2015 Projects and Proposals\R15-0426.001_Middlesex_MS4-Year1\2018-MarinerII_Grant\Photos\From Barry\PIC #36_Project_7-w_R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22303" y="1016732"/>
            <a:ext cx="6972775" cy="5229581"/>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4" name="Picture 2" descr="W:\Projects\2015 Projects and Proposals\R15-0426.001_Middlesex_MS4-Year1\2018-MarinerII_Grant\Photos\From Barry\PIC #36_Project_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1804" y="2195508"/>
            <a:ext cx="4896544" cy="367240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1251874" y="5290499"/>
            <a:ext cx="1080120" cy="369332"/>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b="1" cap="small" dirty="0">
                <a:solidFill>
                  <a:prstClr val="white"/>
                </a:solidFill>
                <a:latin typeface="Arial" panose="020B0604020202020204" pitchFamily="34" charset="0"/>
                <a:cs typeface="Arial" panose="020B0604020202020204" pitchFamily="34" charset="0"/>
              </a:rPr>
              <a:t>Before</a:t>
            </a:r>
            <a:r>
              <a:rPr lang="en-US" dirty="0">
                <a:solidFill>
                  <a:prstClr val="white"/>
                </a:solidFill>
              </a:rPr>
              <a:t> </a:t>
            </a:r>
          </a:p>
        </p:txBody>
      </p:sp>
      <p:sp>
        <p:nvSpPr>
          <p:cNvPr id="12" name="TextBox 11"/>
          <p:cNvSpPr txBox="1"/>
          <p:nvPr/>
        </p:nvSpPr>
        <p:spPr>
          <a:xfrm>
            <a:off x="6382444" y="5659831"/>
            <a:ext cx="1044116" cy="369332"/>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b="1" cap="small" dirty="0">
                <a:solidFill>
                  <a:prstClr val="white"/>
                </a:solidFill>
                <a:latin typeface="Arial" panose="020B0604020202020204" pitchFamily="34" charset="0"/>
                <a:cs typeface="Arial" panose="020B0604020202020204" pitchFamily="34" charset="0"/>
              </a:rPr>
              <a:t>After </a:t>
            </a:r>
            <a:r>
              <a:rPr lang="en-US" dirty="0">
                <a:solidFill>
                  <a:prstClr val="white"/>
                </a:solidFill>
              </a:rPr>
              <a:t> </a:t>
            </a:r>
          </a:p>
        </p:txBody>
      </p:sp>
      <p:sp>
        <p:nvSpPr>
          <p:cNvPr id="13" name="Title 1">
            <a:extLst>
              <a:ext uri="{FF2B5EF4-FFF2-40B4-BE49-F238E27FC236}">
                <a16:creationId xmlns:a16="http://schemas.microsoft.com/office/drawing/2014/main" id="{CDCFD665-C92D-475E-ACCF-1BB64473E4CA}"/>
              </a:ext>
            </a:extLst>
          </p:cNvPr>
          <p:cNvSpPr>
            <a:spLocks noGrp="1"/>
          </p:cNvSpPr>
          <p:nvPr>
            <p:ph type="title"/>
          </p:nvPr>
        </p:nvSpPr>
        <p:spPr>
          <a:xfrm>
            <a:off x="388918" y="400223"/>
            <a:ext cx="5777502" cy="1408598"/>
          </a:xfrm>
        </p:spPr>
        <p:txBody>
          <a:bodyPr>
            <a:normAutofit/>
          </a:bodyPr>
          <a:lstStyle/>
          <a:p>
            <a:r>
              <a:rPr lang="en-US" sz="3800" dirty="0">
                <a:latin typeface="Arial" panose="020B0604020202020204" pitchFamily="34" charset="0"/>
                <a:cs typeface="Arial" panose="020B0604020202020204" pitchFamily="34" charset="0"/>
              </a:rPr>
              <a:t>Proposed PRP </a:t>
            </a:r>
            <a:r>
              <a:rPr lang="en-US" sz="3800" dirty="0"/>
              <a:t>Projects</a:t>
            </a:r>
            <a:br>
              <a:rPr lang="en-US" sz="3800" dirty="0"/>
            </a:br>
            <a:r>
              <a:rPr lang="en-US" sz="2400" dirty="0"/>
              <a:t>Rain Garden</a:t>
            </a:r>
            <a:br>
              <a:rPr lang="en-US" sz="2400" dirty="0"/>
            </a:br>
            <a:endParaRPr lang="en-US" sz="2400"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5212314" y="1345964"/>
            <a:ext cx="2340260" cy="462857"/>
          </a:xfrm>
          <a:prstGeom prst="rect">
            <a:avLst/>
          </a:prstGeom>
          <a:ln w="38100" cap="flat" cmpd="sng" algn="ctr">
            <a:solidFill>
              <a:schemeClr val="accent2"/>
            </a:solidFill>
            <a:prstDash val="solid"/>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3838" indent="-223838" algn="l" defTabSz="914400" rtl="0" eaLnBrk="1" latinLnBrk="0" hangingPunct="1">
              <a:lnSpc>
                <a:spcPct val="90000"/>
              </a:lnSpc>
              <a:spcBef>
                <a:spcPts val="1800"/>
              </a:spcBef>
              <a:spcAft>
                <a:spcPts val="600"/>
              </a:spcAft>
              <a:buFont typeface="Arial" pitchFamily="34" charset="0"/>
              <a:buChar char="•"/>
              <a:defRPr sz="2000" kern="1200" baseline="0">
                <a:solidFill>
                  <a:schemeClr val="dk1"/>
                </a:solidFill>
                <a:latin typeface="Arial" panose="020B0604020202020204" pitchFamily="34" charset="0"/>
                <a:ea typeface="+mn-ea"/>
                <a:cs typeface="+mn-cs"/>
              </a:defRPr>
            </a:lvl1pPr>
            <a:lvl2pPr marL="502920" indent="-223838" algn="l" defTabSz="914400" rtl="0" eaLnBrk="1" latinLnBrk="0" hangingPunct="1">
              <a:lnSpc>
                <a:spcPct val="90000"/>
              </a:lnSpc>
              <a:spcBef>
                <a:spcPts val="800"/>
              </a:spcBef>
              <a:spcAft>
                <a:spcPts val="600"/>
              </a:spcAft>
              <a:buFont typeface="Arial" pitchFamily="34" charset="0"/>
              <a:buChar char="–"/>
              <a:defRPr sz="1800" kern="1200" baseline="0">
                <a:solidFill>
                  <a:schemeClr val="dk1"/>
                </a:solidFill>
                <a:latin typeface="Arial" panose="020B0604020202020204" pitchFamily="34" charset="0"/>
                <a:ea typeface="+mn-ea"/>
                <a:cs typeface="+mn-cs"/>
              </a:defRPr>
            </a:lvl2pPr>
            <a:lvl3pPr marL="741363" indent="-171450" algn="l" defTabSz="914400" rtl="0" eaLnBrk="1" latinLnBrk="0" hangingPunct="1">
              <a:lnSpc>
                <a:spcPct val="90000"/>
              </a:lnSpc>
              <a:spcBef>
                <a:spcPts val="600"/>
              </a:spcBef>
              <a:spcAft>
                <a:spcPts val="600"/>
              </a:spcAft>
              <a:buFont typeface="Arial" pitchFamily="34" charset="0"/>
              <a:buChar char="•"/>
              <a:defRPr sz="1600" kern="1200" baseline="0">
                <a:solidFill>
                  <a:schemeClr val="dk1"/>
                </a:solidFill>
                <a:latin typeface="Arial" panose="020B0604020202020204" pitchFamily="34" charset="0"/>
                <a:ea typeface="+mn-ea"/>
                <a:cs typeface="+mn-cs"/>
              </a:defRPr>
            </a:lvl3pPr>
            <a:lvl4pPr marL="1198563" indent="-284163" algn="l" defTabSz="914400" rtl="0" eaLnBrk="1" latinLnBrk="0" hangingPunct="1">
              <a:lnSpc>
                <a:spcPct val="90000"/>
              </a:lnSpc>
              <a:spcBef>
                <a:spcPts val="600"/>
              </a:spcBef>
              <a:spcAft>
                <a:spcPts val="600"/>
              </a:spcAft>
              <a:buFont typeface="Arial" pitchFamily="34" charset="0"/>
              <a:buChar char="–"/>
              <a:defRPr sz="1400" i="1" kern="1200" baseline="0">
                <a:solidFill>
                  <a:schemeClr val="dk1"/>
                </a:solidFill>
                <a:latin typeface="Arial" panose="020B0604020202020204" pitchFamily="34" charset="0"/>
                <a:ea typeface="Roboto Light" panose="02000000000000000000" pitchFamily="2" charset="0"/>
                <a:cs typeface="+mn-cs"/>
              </a:defRPr>
            </a:lvl4pPr>
            <a:lvl5pPr marL="1598613" indent="-338138" algn="l" defTabSz="914400" rtl="0" eaLnBrk="1" latinLnBrk="0" hangingPunct="1">
              <a:lnSpc>
                <a:spcPct val="90000"/>
              </a:lnSpc>
              <a:spcBef>
                <a:spcPts val="600"/>
              </a:spcBef>
              <a:spcAft>
                <a:spcPts val="600"/>
              </a:spcAft>
              <a:buFont typeface="Arial" pitchFamily="34" charset="0"/>
              <a:buChar char="•"/>
              <a:defRPr sz="1400" i="1" kern="1200" baseline="0">
                <a:solidFill>
                  <a:schemeClr val="dk1"/>
                </a:solidFill>
                <a:latin typeface="Arial" panose="020B0604020202020204" pitchFamily="34" charset="0"/>
                <a:ea typeface="Roboto Light" panose="02000000000000000000" pitchFamily="2" charset="0"/>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9pPr>
          </a:lstStyle>
          <a:p>
            <a:pPr marL="0" indent="0" algn="ctr">
              <a:buFont typeface="Arial" pitchFamily="34" charset="0"/>
              <a:buNone/>
            </a:pPr>
            <a:r>
              <a:rPr lang="en-US" sz="2400" dirty="0">
                <a:solidFill>
                  <a:prstClr val="black"/>
                </a:solidFill>
              </a:rPr>
              <a:t>Anderson Park </a:t>
            </a:r>
          </a:p>
        </p:txBody>
      </p:sp>
    </p:spTree>
    <p:extLst>
      <p:ext uri="{BB962C8B-B14F-4D97-AF65-F5344CB8AC3E}">
        <p14:creationId xmlns:p14="http://schemas.microsoft.com/office/powerpoint/2010/main" val="3279285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68467" y="2924944"/>
            <a:ext cx="3187494" cy="1008112"/>
          </a:xfrm>
          <a:prstGeom prst="rect">
            <a:avLst/>
          </a:prstGeom>
          <a:ln w="38100" cap="flat" cmpd="sng" algn="ctr">
            <a:solidFill>
              <a:schemeClr val="accent2"/>
            </a:solidFill>
            <a:prstDash val="solid"/>
          </a:ln>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3838" indent="-223838" algn="l" defTabSz="914400" rtl="0" eaLnBrk="1" latinLnBrk="0" hangingPunct="1">
              <a:lnSpc>
                <a:spcPct val="90000"/>
              </a:lnSpc>
              <a:spcBef>
                <a:spcPts val="1800"/>
              </a:spcBef>
              <a:spcAft>
                <a:spcPts val="600"/>
              </a:spcAft>
              <a:buFont typeface="Arial" pitchFamily="34" charset="0"/>
              <a:buChar char="•"/>
              <a:defRPr sz="2000" kern="1200" baseline="0">
                <a:solidFill>
                  <a:schemeClr val="dk1"/>
                </a:solidFill>
                <a:latin typeface="Arial" panose="020B0604020202020204" pitchFamily="34" charset="0"/>
                <a:ea typeface="+mn-ea"/>
                <a:cs typeface="+mn-cs"/>
              </a:defRPr>
            </a:lvl1pPr>
            <a:lvl2pPr marL="502920" indent="-223838" algn="l" defTabSz="914400" rtl="0" eaLnBrk="1" latinLnBrk="0" hangingPunct="1">
              <a:lnSpc>
                <a:spcPct val="90000"/>
              </a:lnSpc>
              <a:spcBef>
                <a:spcPts val="800"/>
              </a:spcBef>
              <a:spcAft>
                <a:spcPts val="600"/>
              </a:spcAft>
              <a:buFont typeface="Arial" pitchFamily="34" charset="0"/>
              <a:buChar char="–"/>
              <a:defRPr sz="1800" kern="1200" baseline="0">
                <a:solidFill>
                  <a:schemeClr val="dk1"/>
                </a:solidFill>
                <a:latin typeface="Arial" panose="020B0604020202020204" pitchFamily="34" charset="0"/>
                <a:ea typeface="+mn-ea"/>
                <a:cs typeface="+mn-cs"/>
              </a:defRPr>
            </a:lvl2pPr>
            <a:lvl3pPr marL="741363" indent="-171450" algn="l" defTabSz="914400" rtl="0" eaLnBrk="1" latinLnBrk="0" hangingPunct="1">
              <a:lnSpc>
                <a:spcPct val="90000"/>
              </a:lnSpc>
              <a:spcBef>
                <a:spcPts val="600"/>
              </a:spcBef>
              <a:spcAft>
                <a:spcPts val="600"/>
              </a:spcAft>
              <a:buFont typeface="Arial" pitchFamily="34" charset="0"/>
              <a:buChar char="•"/>
              <a:defRPr sz="1600" kern="1200" baseline="0">
                <a:solidFill>
                  <a:schemeClr val="dk1"/>
                </a:solidFill>
                <a:latin typeface="Arial" panose="020B0604020202020204" pitchFamily="34" charset="0"/>
                <a:ea typeface="+mn-ea"/>
                <a:cs typeface="+mn-cs"/>
              </a:defRPr>
            </a:lvl3pPr>
            <a:lvl4pPr marL="1198563" indent="-284163" algn="l" defTabSz="914400" rtl="0" eaLnBrk="1" latinLnBrk="0" hangingPunct="1">
              <a:lnSpc>
                <a:spcPct val="90000"/>
              </a:lnSpc>
              <a:spcBef>
                <a:spcPts val="600"/>
              </a:spcBef>
              <a:spcAft>
                <a:spcPts val="600"/>
              </a:spcAft>
              <a:buFont typeface="Arial" pitchFamily="34" charset="0"/>
              <a:buChar char="–"/>
              <a:defRPr sz="1400" i="1" kern="1200" baseline="0">
                <a:solidFill>
                  <a:schemeClr val="dk1"/>
                </a:solidFill>
                <a:latin typeface="Arial" panose="020B0604020202020204" pitchFamily="34" charset="0"/>
                <a:ea typeface="Roboto Light" panose="02000000000000000000" pitchFamily="2" charset="0"/>
                <a:cs typeface="+mn-cs"/>
              </a:defRPr>
            </a:lvl4pPr>
            <a:lvl5pPr marL="1598613" indent="-338138" algn="l" defTabSz="914400" rtl="0" eaLnBrk="1" latinLnBrk="0" hangingPunct="1">
              <a:lnSpc>
                <a:spcPct val="90000"/>
              </a:lnSpc>
              <a:spcBef>
                <a:spcPts val="600"/>
              </a:spcBef>
              <a:spcAft>
                <a:spcPts val="600"/>
              </a:spcAft>
              <a:buFont typeface="Arial" pitchFamily="34" charset="0"/>
              <a:buChar char="•"/>
              <a:defRPr sz="1400" i="1" kern="1200" baseline="0">
                <a:solidFill>
                  <a:schemeClr val="dk1"/>
                </a:solidFill>
                <a:latin typeface="Arial" panose="020B0604020202020204" pitchFamily="34" charset="0"/>
                <a:ea typeface="Roboto Light" panose="02000000000000000000" pitchFamily="2" charset="0"/>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dk1"/>
                </a:solidFill>
                <a:latin typeface="+mn-lt"/>
                <a:ea typeface="+mn-ea"/>
                <a:cs typeface="+mn-cs"/>
              </a:defRPr>
            </a:lvl9pPr>
          </a:lstStyle>
          <a:p>
            <a:pPr marL="0" indent="0" algn="ctr">
              <a:spcBef>
                <a:spcPts val="0"/>
              </a:spcBef>
              <a:spcAft>
                <a:spcPts val="0"/>
              </a:spcAft>
              <a:buFont typeface="Arial" pitchFamily="34" charset="0"/>
              <a:buNone/>
            </a:pPr>
            <a:r>
              <a:rPr lang="en-US" dirty="0">
                <a:solidFill>
                  <a:prstClr val="black"/>
                </a:solidFill>
              </a:rPr>
              <a:t>Northwest of Wolf’s Bridge</a:t>
            </a:r>
          </a:p>
          <a:p>
            <a:pPr marL="0" indent="0" algn="ctr">
              <a:spcBef>
                <a:spcPts val="0"/>
              </a:spcBef>
              <a:spcAft>
                <a:spcPts val="0"/>
              </a:spcAft>
              <a:buFont typeface="Arial" pitchFamily="34" charset="0"/>
              <a:buNone/>
            </a:pPr>
            <a:r>
              <a:rPr lang="en-US" dirty="0">
                <a:solidFill>
                  <a:prstClr val="black"/>
                </a:solidFill>
              </a:rPr>
              <a:t>and</a:t>
            </a:r>
          </a:p>
          <a:p>
            <a:pPr marL="0" indent="0" algn="ctr">
              <a:spcBef>
                <a:spcPts val="0"/>
              </a:spcBef>
              <a:spcAft>
                <a:spcPts val="0"/>
              </a:spcAft>
              <a:buFont typeface="Arial" pitchFamily="34" charset="0"/>
              <a:buNone/>
            </a:pPr>
            <a:r>
              <a:rPr lang="en-US" dirty="0">
                <a:solidFill>
                  <a:prstClr val="black"/>
                </a:solidFill>
              </a:rPr>
              <a:t>West Middlesex Roads</a:t>
            </a:r>
          </a:p>
        </p:txBody>
      </p:sp>
      <p:pic>
        <p:nvPicPr>
          <p:cNvPr id="921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02224" y="1052736"/>
            <a:ext cx="7218134" cy="522817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itle 1">
            <a:extLst>
              <a:ext uri="{FF2B5EF4-FFF2-40B4-BE49-F238E27FC236}">
                <a16:creationId xmlns:a16="http://schemas.microsoft.com/office/drawing/2014/main" id="{720330C2-86E1-4E2D-A926-23DB11F27EFE}"/>
              </a:ext>
            </a:extLst>
          </p:cNvPr>
          <p:cNvSpPr>
            <a:spLocks noGrp="1"/>
          </p:cNvSpPr>
          <p:nvPr>
            <p:ph type="title"/>
          </p:nvPr>
        </p:nvSpPr>
        <p:spPr>
          <a:xfrm>
            <a:off x="388918" y="400222"/>
            <a:ext cx="5777502" cy="1685387"/>
          </a:xfrm>
        </p:spPr>
        <p:txBody>
          <a:bodyPr>
            <a:normAutofit/>
          </a:bodyPr>
          <a:lstStyle/>
          <a:p>
            <a:r>
              <a:rPr lang="en-US" sz="3800" dirty="0">
                <a:latin typeface="Arial" panose="020B0604020202020204" pitchFamily="34" charset="0"/>
                <a:cs typeface="Arial" panose="020B0604020202020204" pitchFamily="34" charset="0"/>
              </a:rPr>
              <a:t>Proposed PRP </a:t>
            </a:r>
            <a:r>
              <a:rPr lang="en-US" sz="3800" dirty="0"/>
              <a:t>Projects</a:t>
            </a:r>
            <a:br>
              <a:rPr lang="en-US" sz="3800" dirty="0"/>
            </a:br>
            <a:r>
              <a:rPr lang="en-US" sz="2400" dirty="0">
                <a:solidFill>
                  <a:prstClr val="black"/>
                </a:solidFill>
              </a:rPr>
              <a:t>Stream Restoration/</a:t>
            </a:r>
            <a:br>
              <a:rPr lang="en-US" sz="2400" dirty="0">
                <a:solidFill>
                  <a:prstClr val="black"/>
                </a:solidFill>
              </a:rPr>
            </a:br>
            <a:r>
              <a:rPr lang="en-US" sz="2400" dirty="0">
                <a:solidFill>
                  <a:prstClr val="black"/>
                </a:solidFill>
              </a:rPr>
              <a:t>Stabilization Project</a:t>
            </a:r>
            <a:br>
              <a:rPr lang="en-US" sz="2400" dirty="0">
                <a:solidFill>
                  <a:prstClr val="black"/>
                </a:solidFill>
              </a:rPr>
            </a:b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7479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36FE043-2B0B-4355-BC58-ED95DB70D8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2344" y="993850"/>
            <a:ext cx="6230349" cy="467276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5780" y="1988840"/>
            <a:ext cx="5328592" cy="399644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itle 1">
            <a:extLst>
              <a:ext uri="{FF2B5EF4-FFF2-40B4-BE49-F238E27FC236}">
                <a16:creationId xmlns:a16="http://schemas.microsoft.com/office/drawing/2014/main" id="{220AEF22-5095-4AC8-8E88-AC52583A133B}"/>
              </a:ext>
            </a:extLst>
          </p:cNvPr>
          <p:cNvSpPr>
            <a:spLocks noGrp="1"/>
          </p:cNvSpPr>
          <p:nvPr>
            <p:ph type="title"/>
          </p:nvPr>
        </p:nvSpPr>
        <p:spPr>
          <a:xfrm>
            <a:off x="388918" y="400222"/>
            <a:ext cx="5777502" cy="1685387"/>
          </a:xfrm>
        </p:spPr>
        <p:txBody>
          <a:bodyPr>
            <a:normAutofit/>
          </a:bodyPr>
          <a:lstStyle/>
          <a:p>
            <a:r>
              <a:rPr lang="en-US" sz="3800" dirty="0">
                <a:latin typeface="Arial" panose="020B0604020202020204" pitchFamily="34" charset="0"/>
                <a:cs typeface="Arial" panose="020B0604020202020204" pitchFamily="34" charset="0"/>
              </a:rPr>
              <a:t>Proposed PRP </a:t>
            </a:r>
            <a:r>
              <a:rPr lang="en-US" sz="3800" dirty="0"/>
              <a:t>Projects</a:t>
            </a:r>
            <a:br>
              <a:rPr lang="en-US" sz="3800" dirty="0"/>
            </a:br>
            <a:r>
              <a:rPr lang="en-US" sz="2400" dirty="0">
                <a:solidFill>
                  <a:prstClr val="black"/>
                </a:solidFill>
              </a:rPr>
              <a:t>Stream Restoration/</a:t>
            </a:r>
            <a:br>
              <a:rPr lang="en-US" sz="2400" dirty="0">
                <a:solidFill>
                  <a:prstClr val="black"/>
                </a:solidFill>
              </a:rPr>
            </a:br>
            <a:r>
              <a:rPr lang="en-US" sz="2400" dirty="0">
                <a:solidFill>
                  <a:prstClr val="black"/>
                </a:solidFill>
              </a:rPr>
              <a:t>Stabilization Project</a:t>
            </a:r>
            <a:br>
              <a:rPr lang="en-US" sz="2400" dirty="0">
                <a:solidFill>
                  <a:prstClr val="black"/>
                </a:solidFill>
              </a:rPr>
            </a:b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11A1D9A-55AB-42D9-87A6-38CA4FCF1371}"/>
              </a:ext>
            </a:extLst>
          </p:cNvPr>
          <p:cNvSpPr txBox="1"/>
          <p:nvPr/>
        </p:nvSpPr>
        <p:spPr>
          <a:xfrm>
            <a:off x="4319722" y="3722396"/>
            <a:ext cx="1594670" cy="369332"/>
          </a:xfrm>
          <a:prstGeom prst="rect">
            <a:avLst/>
          </a:prstGeom>
          <a:solidFill>
            <a:schemeClr val="bg1"/>
          </a:solidFill>
          <a:ln>
            <a:solidFill>
              <a:schemeClr val="tx1"/>
            </a:solidFill>
          </a:ln>
        </p:spPr>
        <p:txBody>
          <a:bodyPr wrap="square" rtlCol="0">
            <a:spAutoFit/>
          </a:bodyPr>
          <a:lstStyle/>
          <a:p>
            <a:r>
              <a:rPr lang="en-US" dirty="0"/>
              <a:t>Buried Bottle</a:t>
            </a:r>
          </a:p>
        </p:txBody>
      </p:sp>
      <p:sp>
        <p:nvSpPr>
          <p:cNvPr id="11" name="TextBox 10">
            <a:extLst>
              <a:ext uri="{FF2B5EF4-FFF2-40B4-BE49-F238E27FC236}">
                <a16:creationId xmlns:a16="http://schemas.microsoft.com/office/drawing/2014/main" id="{E7D2C2B4-BB81-4E31-B428-2C5381965305}"/>
              </a:ext>
            </a:extLst>
          </p:cNvPr>
          <p:cNvSpPr txBox="1"/>
          <p:nvPr/>
        </p:nvSpPr>
        <p:spPr>
          <a:xfrm>
            <a:off x="10216093" y="2276872"/>
            <a:ext cx="1594670" cy="369332"/>
          </a:xfrm>
          <a:prstGeom prst="rect">
            <a:avLst/>
          </a:prstGeom>
          <a:solidFill>
            <a:schemeClr val="bg1"/>
          </a:solidFill>
          <a:ln>
            <a:solidFill>
              <a:schemeClr val="tx1"/>
            </a:solidFill>
          </a:ln>
        </p:spPr>
        <p:txBody>
          <a:bodyPr wrap="square" rtlCol="0">
            <a:spAutoFit/>
          </a:bodyPr>
          <a:lstStyle/>
          <a:p>
            <a:r>
              <a:rPr lang="en-US" dirty="0"/>
              <a:t>Debris Dam</a:t>
            </a:r>
          </a:p>
        </p:txBody>
      </p:sp>
    </p:spTree>
    <p:extLst>
      <p:ext uri="{BB962C8B-B14F-4D97-AF65-F5344CB8AC3E}">
        <p14:creationId xmlns:p14="http://schemas.microsoft.com/office/powerpoint/2010/main" val="209080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54254" y="979581"/>
            <a:ext cx="7056784" cy="5292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015" y="2024844"/>
            <a:ext cx="4556269" cy="3495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itle 1">
            <a:extLst>
              <a:ext uri="{FF2B5EF4-FFF2-40B4-BE49-F238E27FC236}">
                <a16:creationId xmlns:a16="http://schemas.microsoft.com/office/drawing/2014/main" id="{70A1B8AE-5C72-469F-A5C1-EE1C26733E9A}"/>
              </a:ext>
            </a:extLst>
          </p:cNvPr>
          <p:cNvSpPr>
            <a:spLocks noGrp="1"/>
          </p:cNvSpPr>
          <p:nvPr>
            <p:ph type="title"/>
          </p:nvPr>
        </p:nvSpPr>
        <p:spPr>
          <a:xfrm>
            <a:off x="388918" y="400222"/>
            <a:ext cx="5777502" cy="1685387"/>
          </a:xfrm>
        </p:spPr>
        <p:txBody>
          <a:bodyPr>
            <a:normAutofit/>
          </a:bodyPr>
          <a:lstStyle/>
          <a:p>
            <a:r>
              <a:rPr lang="en-US" sz="3800" dirty="0">
                <a:latin typeface="Arial" panose="020B0604020202020204" pitchFamily="34" charset="0"/>
                <a:cs typeface="Arial" panose="020B0604020202020204" pitchFamily="34" charset="0"/>
              </a:rPr>
              <a:t>Proposed PRP </a:t>
            </a:r>
            <a:r>
              <a:rPr lang="en-US" sz="3800" dirty="0"/>
              <a:t>Projects</a:t>
            </a:r>
            <a:br>
              <a:rPr lang="en-US" sz="3800" dirty="0"/>
            </a:br>
            <a:r>
              <a:rPr lang="en-US" sz="2400" dirty="0">
                <a:solidFill>
                  <a:prstClr val="black"/>
                </a:solidFill>
              </a:rPr>
              <a:t>Stream Restoration/</a:t>
            </a:r>
            <a:br>
              <a:rPr lang="en-US" sz="2400" dirty="0">
                <a:solidFill>
                  <a:prstClr val="black"/>
                </a:solidFill>
              </a:rPr>
            </a:br>
            <a:r>
              <a:rPr lang="en-US" sz="2400" dirty="0">
                <a:solidFill>
                  <a:prstClr val="black"/>
                </a:solidFill>
              </a:rPr>
              <a:t>Stabilization Project</a:t>
            </a:r>
            <a:br>
              <a:rPr lang="en-US" sz="2400" dirty="0">
                <a:solidFill>
                  <a:prstClr val="black"/>
                </a:solidFill>
              </a:rPr>
            </a:b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6563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25B6C7-45F7-40A7-A85B-90B582F5DE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8980" y="985838"/>
            <a:ext cx="7072056" cy="5304042"/>
          </a:xfrm>
          <a:prstGeom prst="rect">
            <a:avLst/>
          </a:prstGeom>
          <a:ln w="9525">
            <a:solidFill>
              <a:schemeClr val="tx1"/>
            </a:solidFill>
          </a:ln>
        </p:spPr>
      </p:pic>
      <p:pic>
        <p:nvPicPr>
          <p:cNvPr id="1126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782996" y="1296998"/>
            <a:ext cx="6395065" cy="512033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4">
            <a:extLst>
              <a:ext uri="{FF2B5EF4-FFF2-40B4-BE49-F238E27FC236}">
                <a16:creationId xmlns:a16="http://schemas.microsoft.com/office/drawing/2014/main" id="{8140BFEC-D700-441F-A13E-CA9B1347B47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56637" y="1058024"/>
            <a:ext cx="7282292" cy="546732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itle 1">
            <a:extLst>
              <a:ext uri="{FF2B5EF4-FFF2-40B4-BE49-F238E27FC236}">
                <a16:creationId xmlns:a16="http://schemas.microsoft.com/office/drawing/2014/main" id="{1E6F9E03-BAF4-4B29-B8FE-520FE300EF11}"/>
              </a:ext>
            </a:extLst>
          </p:cNvPr>
          <p:cNvSpPr txBox="1">
            <a:spLocks/>
          </p:cNvSpPr>
          <p:nvPr/>
        </p:nvSpPr>
        <p:spPr>
          <a:xfrm>
            <a:off x="388918" y="400222"/>
            <a:ext cx="5777502" cy="16853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baseline="0">
                <a:solidFill>
                  <a:schemeClr val="tx1"/>
                </a:solidFill>
                <a:latin typeface="Arial" panose="020B0604020202020204" pitchFamily="34" charset="0"/>
                <a:ea typeface="+mj-ea"/>
                <a:cs typeface="Arial" panose="020B0604020202020204" pitchFamily="34" charset="0"/>
              </a:defRPr>
            </a:lvl1pPr>
          </a:lstStyle>
          <a:p>
            <a:r>
              <a:rPr lang="en-US" sz="3800"/>
              <a:t>Proposed PRP Projects</a:t>
            </a:r>
            <a:br>
              <a:rPr lang="en-US" sz="3800"/>
            </a:br>
            <a:r>
              <a:rPr lang="en-US" sz="2400">
                <a:solidFill>
                  <a:prstClr val="black"/>
                </a:solidFill>
              </a:rPr>
              <a:t>Stream Restoration/</a:t>
            </a:r>
            <a:br>
              <a:rPr lang="en-US" sz="2400">
                <a:solidFill>
                  <a:prstClr val="black"/>
                </a:solidFill>
              </a:rPr>
            </a:br>
            <a:r>
              <a:rPr lang="en-US" sz="2400">
                <a:solidFill>
                  <a:prstClr val="black"/>
                </a:solidFill>
              </a:rPr>
              <a:t>Stabilization Project</a:t>
            </a:r>
            <a:br>
              <a:rPr lang="en-US" sz="2400">
                <a:solidFill>
                  <a:prstClr val="black"/>
                </a:solidFill>
              </a:rPr>
            </a:br>
            <a:endParaRPr lang="en-US" sz="2400" dirty="0"/>
          </a:p>
        </p:txBody>
      </p:sp>
    </p:spTree>
    <p:extLst>
      <p:ext uri="{BB962C8B-B14F-4D97-AF65-F5344CB8AC3E}">
        <p14:creationId xmlns:p14="http://schemas.microsoft.com/office/powerpoint/2010/main" val="8840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xit" presetSubtype="0" fill="hold" nodeType="withEffect">
                                  <p:stCondLst>
                                    <p:cond delay="0"/>
                                  </p:stCondLst>
                                  <p:childTnLst>
                                    <p:animEffect transition="out" filter="fade">
                                      <p:cBhvr>
                                        <p:cTn id="17" dur="500"/>
                                        <p:tgtEl>
                                          <p:spTgt spid="11268"/>
                                        </p:tgtEl>
                                      </p:cBhvr>
                                    </p:animEffect>
                                    <p:set>
                                      <p:cBhvr>
                                        <p:cTn id="18" dur="1" fill="hold">
                                          <p:stCondLst>
                                            <p:cond delay="499"/>
                                          </p:stCondLst>
                                        </p:cTn>
                                        <p:tgtEl>
                                          <p:spTgt spid="112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15EE3-8CA1-4ADA-B5B2-BB1375803BA6}"/>
              </a:ext>
            </a:extLst>
          </p:cNvPr>
          <p:cNvSpPr>
            <a:spLocks noGrp="1"/>
          </p:cNvSpPr>
          <p:nvPr>
            <p:ph type="title"/>
          </p:nvPr>
        </p:nvSpPr>
        <p:spPr/>
        <p:txBody>
          <a:bodyPr/>
          <a:lstStyle/>
          <a:p>
            <a:r>
              <a:rPr lang="en-US" dirty="0"/>
              <a:t>So…What is Stormwater </a:t>
            </a:r>
            <a:r>
              <a:rPr lang="en-US" dirty="0">
                <a:solidFill>
                  <a:srgbClr val="FF0000"/>
                </a:solidFill>
              </a:rPr>
              <a:t>Runoff</a:t>
            </a:r>
            <a:r>
              <a:rPr lang="en-US" dirty="0"/>
              <a:t>?</a:t>
            </a:r>
          </a:p>
        </p:txBody>
      </p:sp>
      <p:pic>
        <p:nvPicPr>
          <p:cNvPr id="5" name="Picture 12" descr="steep slope forest floor">
            <a:extLst>
              <a:ext uri="{FF2B5EF4-FFF2-40B4-BE49-F238E27FC236}">
                <a16:creationId xmlns:a16="http://schemas.microsoft.com/office/drawing/2014/main" id="{4ECBF874-0B2F-42C1-917F-7541F93E4A93}"/>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361724" y="1556792"/>
            <a:ext cx="5480776" cy="43689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6" name="Picture 13" descr="Calif Forest Floor">
            <a:extLst>
              <a:ext uri="{FF2B5EF4-FFF2-40B4-BE49-F238E27FC236}">
                <a16:creationId xmlns:a16="http://schemas.microsoft.com/office/drawing/2014/main" id="{1CC0313B-0B93-4424-AFE7-B8FE6B154D1A}"/>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6130984" y="1556792"/>
            <a:ext cx="5825205" cy="4368904"/>
          </a:xfrm>
          <a:prstGeom prst="rect">
            <a:avLst/>
          </a:prstGeom>
          <a:noFill/>
          <a:ln w="9525">
            <a:solidFill>
              <a:schemeClr val="tx1"/>
            </a:solidFill>
            <a:miter lim="800000"/>
            <a:headEnd/>
            <a:tailEnd/>
          </a:ln>
          <a:effectLst>
            <a:outerShdw blurRad="50800" dist="38100" dir="13500000" algn="br" rotWithShape="0">
              <a:prstClr val="black">
                <a:alpha val="40000"/>
              </a:prstClr>
            </a:outerShdw>
          </a:effectLst>
        </p:spPr>
      </p:pic>
      <p:sp>
        <p:nvSpPr>
          <p:cNvPr id="8" name="Rectangle 14">
            <a:extLst>
              <a:ext uri="{FF2B5EF4-FFF2-40B4-BE49-F238E27FC236}">
                <a16:creationId xmlns:a16="http://schemas.microsoft.com/office/drawing/2014/main" id="{6D7924D7-7ECF-48DB-B3DF-2384ACE2735E}"/>
              </a:ext>
            </a:extLst>
          </p:cNvPr>
          <p:cNvSpPr>
            <a:spLocks noChangeArrowheads="1"/>
          </p:cNvSpPr>
          <p:nvPr/>
        </p:nvSpPr>
        <p:spPr bwMode="auto">
          <a:xfrm>
            <a:off x="3898168" y="5351884"/>
            <a:ext cx="6660230" cy="800256"/>
          </a:xfrm>
          <a:prstGeom prst="rect">
            <a:avLst/>
          </a:prstGeom>
          <a:solidFill>
            <a:srgbClr val="666633"/>
          </a:solidFill>
          <a:ln w="9525">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none" anchor="ctr"/>
          <a:lstStyle/>
          <a:p>
            <a:pPr algn="ctr" eaLnBrk="0" hangingPunct="0">
              <a:defRPr/>
            </a:pPr>
            <a:r>
              <a:rPr lang="en-US" b="1" dirty="0">
                <a:solidFill>
                  <a:schemeClr val="bg1"/>
                </a:solidFill>
                <a:latin typeface="Arial" charset="0"/>
              </a:rPr>
              <a:t>Deep soils, complex Micro-topography, thick forest floor</a:t>
            </a:r>
          </a:p>
          <a:p>
            <a:pPr algn="ctr" eaLnBrk="0" hangingPunct="0">
              <a:defRPr/>
            </a:pPr>
            <a:r>
              <a:rPr lang="en-US" b="1" dirty="0">
                <a:solidFill>
                  <a:schemeClr val="bg1"/>
                </a:solidFill>
                <a:latin typeface="Arial" charset="0"/>
              </a:rPr>
              <a:t>= max depression storage</a:t>
            </a:r>
          </a:p>
          <a:p>
            <a:pPr algn="ctr" eaLnBrk="0" hangingPunct="0">
              <a:defRPr/>
            </a:pPr>
            <a:r>
              <a:rPr lang="en-US" b="1" dirty="0">
                <a:solidFill>
                  <a:schemeClr val="bg1"/>
                </a:solidFill>
                <a:latin typeface="Arial" charset="0"/>
              </a:rPr>
              <a:t>= maximum infiltration </a:t>
            </a:r>
          </a:p>
        </p:txBody>
      </p:sp>
    </p:spTree>
    <p:extLst>
      <p:ext uri="{BB962C8B-B14F-4D97-AF65-F5344CB8AC3E}">
        <p14:creationId xmlns:p14="http://schemas.microsoft.com/office/powerpoint/2010/main" val="23593361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50" y="619517"/>
            <a:ext cx="11315724" cy="1418822"/>
          </a:xfrm>
        </p:spPr>
        <p:txBody>
          <a:bodyPr>
            <a:normAutofit/>
          </a:bodyPr>
          <a:lstStyle/>
          <a:p>
            <a:r>
              <a:rPr lang="en-US" sz="4000" dirty="0">
                <a:latin typeface="Arial" panose="020B0604020202020204" pitchFamily="34" charset="0"/>
                <a:cs typeface="Arial" panose="020B0604020202020204" pitchFamily="34" charset="0"/>
              </a:rPr>
              <a:t>Middlesex MS4 Summary</a:t>
            </a:r>
            <a:br>
              <a:rPr lang="en-US" sz="40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Acronyms</a:t>
            </a:r>
            <a:endParaRPr lang="en-US" sz="4000" dirty="0">
              <a:latin typeface="Arial" panose="020B060402020202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F1CF5A57-82A6-48AE-A344-1A024DA573E7}"/>
              </a:ext>
            </a:extLst>
          </p:cNvPr>
          <p:cNvGraphicFramePr/>
          <p:nvPr>
            <p:extLst>
              <p:ext uri="{D42A27DB-BD31-4B8C-83A1-F6EECF244321}">
                <p14:modId xmlns:p14="http://schemas.microsoft.com/office/powerpoint/2010/main" val="3568713498"/>
              </p:ext>
            </p:extLst>
          </p:nvPr>
        </p:nvGraphicFramePr>
        <p:xfrm>
          <a:off x="91481" y="1160748"/>
          <a:ext cx="12097344"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7D3410D9-54FF-4F78-A7C9-883FF61364A0}"/>
              </a:ext>
            </a:extLst>
          </p:cNvPr>
          <p:cNvSpPr/>
          <p:nvPr/>
        </p:nvSpPr>
        <p:spPr>
          <a:xfrm>
            <a:off x="0" y="3573016"/>
            <a:ext cx="3034072" cy="26654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33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50" y="619517"/>
            <a:ext cx="11315724" cy="1418822"/>
          </a:xfrm>
        </p:spPr>
        <p:txBody>
          <a:bodyPr>
            <a:normAutofit/>
          </a:bodyPr>
          <a:lstStyle/>
          <a:p>
            <a:r>
              <a:rPr lang="en-US" sz="4000" dirty="0">
                <a:latin typeface="Arial" panose="020B0604020202020204" pitchFamily="34" charset="0"/>
                <a:cs typeface="Arial" panose="020B0604020202020204" pitchFamily="34" charset="0"/>
              </a:rPr>
              <a:t>Middlesex MS4 Summary</a:t>
            </a:r>
          </a:p>
        </p:txBody>
      </p:sp>
      <p:pic>
        <p:nvPicPr>
          <p:cNvPr id="5123"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10929" y="1574629"/>
            <a:ext cx="3211033" cy="4425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aphicFrame>
        <p:nvGraphicFramePr>
          <p:cNvPr id="4" name="Diagram 3">
            <a:extLst>
              <a:ext uri="{FF2B5EF4-FFF2-40B4-BE49-F238E27FC236}">
                <a16:creationId xmlns:a16="http://schemas.microsoft.com/office/drawing/2014/main" id="{492871CE-06BC-48BA-A4BD-92C579C12E85}"/>
              </a:ext>
            </a:extLst>
          </p:cNvPr>
          <p:cNvGraphicFramePr/>
          <p:nvPr/>
        </p:nvGraphicFramePr>
        <p:xfrm>
          <a:off x="560411" y="1304764"/>
          <a:ext cx="6974161" cy="5184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565060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C735-5F0E-48C4-8505-4B4ADBBB1DF7}"/>
              </a:ext>
            </a:extLst>
          </p:cNvPr>
          <p:cNvSpPr>
            <a:spLocks noGrp="1"/>
          </p:cNvSpPr>
          <p:nvPr>
            <p:ph type="title"/>
          </p:nvPr>
        </p:nvSpPr>
        <p:spPr/>
        <p:txBody>
          <a:bodyPr/>
          <a:lstStyle/>
          <a:p>
            <a:r>
              <a:rPr lang="en-US" dirty="0"/>
              <a:t>Next Steps</a:t>
            </a:r>
          </a:p>
        </p:txBody>
      </p:sp>
      <p:sp>
        <p:nvSpPr>
          <p:cNvPr id="3" name="Text Placeholder 2">
            <a:extLst>
              <a:ext uri="{FF2B5EF4-FFF2-40B4-BE49-F238E27FC236}">
                <a16:creationId xmlns:a16="http://schemas.microsoft.com/office/drawing/2014/main" id="{1738A9FF-A384-4E15-B8F6-68E6459CA0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301109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4036" y="620688"/>
            <a:ext cx="10666808" cy="5576912"/>
          </a:xfrm>
        </p:spPr>
        <p:txBody>
          <a:bodyPr>
            <a:noAutofit/>
          </a:bodyPr>
          <a:lstStyle/>
          <a:p>
            <a:r>
              <a:rPr lang="en-US" sz="2200" b="1" dirty="0">
                <a:solidFill>
                  <a:srgbClr val="FF0000"/>
                </a:solidFill>
              </a:rPr>
              <a:t>Dry-weather screenings of outfalls </a:t>
            </a:r>
            <a:r>
              <a:rPr lang="en-US" sz="1800" dirty="0">
                <a:solidFill>
                  <a:srgbClr val="FF0000"/>
                </a:solidFill>
              </a:rPr>
              <a:t>(</a:t>
            </a:r>
            <a:r>
              <a:rPr lang="en-US" sz="1800" i="1" dirty="0">
                <a:solidFill>
                  <a:srgbClr val="FF0000"/>
                </a:solidFill>
              </a:rPr>
              <a:t>1</a:t>
            </a:r>
            <a:r>
              <a:rPr lang="en-US" sz="1800" i="1" baseline="30000" dirty="0">
                <a:solidFill>
                  <a:srgbClr val="FF0000"/>
                </a:solidFill>
              </a:rPr>
              <a:t>st</a:t>
            </a:r>
            <a:r>
              <a:rPr lang="en-US" sz="1800" i="1" dirty="0">
                <a:solidFill>
                  <a:srgbClr val="FF0000"/>
                </a:solidFill>
              </a:rPr>
              <a:t> cycle: Consultant /2</a:t>
            </a:r>
            <a:r>
              <a:rPr lang="en-US" sz="1800" i="1" baseline="30000" dirty="0">
                <a:solidFill>
                  <a:srgbClr val="FF0000"/>
                </a:solidFill>
              </a:rPr>
              <a:t>nd</a:t>
            </a:r>
            <a:r>
              <a:rPr lang="en-US" sz="1800" i="1" dirty="0">
                <a:solidFill>
                  <a:srgbClr val="FF0000"/>
                </a:solidFill>
              </a:rPr>
              <a:t> cycle: Middlesex Staff)</a:t>
            </a:r>
          </a:p>
          <a:p>
            <a:endParaRPr lang="en-US" sz="2200" dirty="0"/>
          </a:p>
        </p:txBody>
      </p:sp>
    </p:spTree>
    <p:extLst>
      <p:ext uri="{BB962C8B-B14F-4D97-AF65-F5344CB8AC3E}">
        <p14:creationId xmlns:p14="http://schemas.microsoft.com/office/powerpoint/2010/main" val="2308272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4036" y="620688"/>
            <a:ext cx="10666808" cy="5576912"/>
          </a:xfrm>
        </p:spPr>
        <p:txBody>
          <a:bodyPr>
            <a:noAutofit/>
          </a:bodyPr>
          <a:lstStyle/>
          <a:p>
            <a:r>
              <a:rPr lang="en-US" sz="2200" dirty="0">
                <a:solidFill>
                  <a:schemeClr val="bg1">
                    <a:lumMod val="50000"/>
                  </a:schemeClr>
                </a:solidFill>
              </a:rPr>
              <a:t>Dry-weather screenings of outfalls </a:t>
            </a:r>
            <a:r>
              <a:rPr lang="en-US" sz="1800" dirty="0">
                <a:solidFill>
                  <a:schemeClr val="bg1">
                    <a:lumMod val="50000"/>
                  </a:schemeClr>
                </a:solidFill>
              </a:rPr>
              <a:t>(</a:t>
            </a:r>
            <a:r>
              <a:rPr lang="en-US" sz="1800" i="1" dirty="0">
                <a:solidFill>
                  <a:schemeClr val="bg1">
                    <a:lumMod val="50000"/>
                  </a:schemeClr>
                </a:solidFill>
              </a:rPr>
              <a:t>1</a:t>
            </a:r>
            <a:r>
              <a:rPr lang="en-US" sz="1800" i="1" baseline="30000" dirty="0">
                <a:solidFill>
                  <a:schemeClr val="bg1">
                    <a:lumMod val="50000"/>
                  </a:schemeClr>
                </a:solidFill>
              </a:rPr>
              <a:t>st</a:t>
            </a:r>
            <a:r>
              <a:rPr lang="en-US" sz="1800" i="1" dirty="0">
                <a:solidFill>
                  <a:schemeClr val="bg1">
                    <a:lumMod val="50000"/>
                  </a:schemeClr>
                </a:solidFill>
              </a:rPr>
              <a:t> cycle: Consultant /2</a:t>
            </a:r>
            <a:r>
              <a:rPr lang="en-US" sz="1800" i="1" baseline="30000" dirty="0">
                <a:solidFill>
                  <a:schemeClr val="bg1">
                    <a:lumMod val="50000"/>
                  </a:schemeClr>
                </a:solidFill>
              </a:rPr>
              <a:t>nd</a:t>
            </a:r>
            <a:r>
              <a:rPr lang="en-US" sz="1800" i="1" dirty="0">
                <a:solidFill>
                  <a:schemeClr val="bg1">
                    <a:lumMod val="50000"/>
                  </a:schemeClr>
                </a:solidFill>
              </a:rPr>
              <a:t> cycle: Middlesex Staff)</a:t>
            </a:r>
          </a:p>
          <a:p>
            <a:r>
              <a:rPr lang="en-US" sz="2200" b="1" dirty="0">
                <a:solidFill>
                  <a:srgbClr val="FF0000"/>
                </a:solidFill>
              </a:rPr>
              <a:t>Updated to portable data collectors</a:t>
            </a:r>
          </a:p>
          <a:p>
            <a:endParaRPr lang="en-US" sz="2200" dirty="0"/>
          </a:p>
        </p:txBody>
      </p:sp>
    </p:spTree>
    <p:extLst>
      <p:ext uri="{BB962C8B-B14F-4D97-AF65-F5344CB8AC3E}">
        <p14:creationId xmlns:p14="http://schemas.microsoft.com/office/powerpoint/2010/main" val="154352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4036" y="620688"/>
            <a:ext cx="10666808" cy="5576912"/>
          </a:xfrm>
        </p:spPr>
        <p:txBody>
          <a:bodyPr>
            <a:noAutofit/>
          </a:bodyPr>
          <a:lstStyle/>
          <a:p>
            <a:r>
              <a:rPr lang="en-US" sz="2200" dirty="0">
                <a:solidFill>
                  <a:schemeClr val="bg1">
                    <a:lumMod val="50000"/>
                  </a:schemeClr>
                </a:solidFill>
              </a:rPr>
              <a:t>Dry-weather screenings of outfalls </a:t>
            </a:r>
            <a:r>
              <a:rPr lang="en-US" sz="1800" dirty="0">
                <a:solidFill>
                  <a:schemeClr val="bg1">
                    <a:lumMod val="50000"/>
                  </a:schemeClr>
                </a:solidFill>
              </a:rPr>
              <a:t>(</a:t>
            </a:r>
            <a:r>
              <a:rPr lang="en-US" sz="1800" i="1" dirty="0">
                <a:solidFill>
                  <a:schemeClr val="bg1">
                    <a:lumMod val="50000"/>
                  </a:schemeClr>
                </a:solidFill>
              </a:rPr>
              <a:t>1</a:t>
            </a:r>
            <a:r>
              <a:rPr lang="en-US" sz="1800" i="1" baseline="30000" dirty="0">
                <a:solidFill>
                  <a:schemeClr val="bg1">
                    <a:lumMod val="50000"/>
                  </a:schemeClr>
                </a:solidFill>
              </a:rPr>
              <a:t>st</a:t>
            </a:r>
            <a:r>
              <a:rPr lang="en-US" sz="1800" i="1" dirty="0">
                <a:solidFill>
                  <a:schemeClr val="bg1">
                    <a:lumMod val="50000"/>
                  </a:schemeClr>
                </a:solidFill>
              </a:rPr>
              <a:t> cycle: Consultant /2</a:t>
            </a:r>
            <a:r>
              <a:rPr lang="en-US" sz="1800" i="1" baseline="30000" dirty="0">
                <a:solidFill>
                  <a:schemeClr val="bg1">
                    <a:lumMod val="50000"/>
                  </a:schemeClr>
                </a:solidFill>
              </a:rPr>
              <a:t>nd</a:t>
            </a:r>
            <a:r>
              <a:rPr lang="en-US" sz="1800" i="1" dirty="0">
                <a:solidFill>
                  <a:schemeClr val="bg1">
                    <a:lumMod val="50000"/>
                  </a:schemeClr>
                </a:solidFill>
              </a:rPr>
              <a:t> cycle: Middlesex Staff)</a:t>
            </a:r>
          </a:p>
          <a:p>
            <a:r>
              <a:rPr lang="en-US" sz="2200" dirty="0">
                <a:solidFill>
                  <a:schemeClr val="bg1">
                    <a:lumMod val="50000"/>
                  </a:schemeClr>
                </a:solidFill>
              </a:rPr>
              <a:t>Updated to portable data collectors</a:t>
            </a:r>
          </a:p>
          <a:p>
            <a:r>
              <a:rPr lang="en-US" sz="2200" b="1" dirty="0">
                <a:solidFill>
                  <a:srgbClr val="FF0000"/>
                </a:solidFill>
              </a:rPr>
              <a:t>Enhancement of Mapping</a:t>
            </a:r>
          </a:p>
          <a:p>
            <a:endParaRPr lang="en-US" sz="2200" dirty="0"/>
          </a:p>
        </p:txBody>
      </p:sp>
    </p:spTree>
    <p:extLst>
      <p:ext uri="{BB962C8B-B14F-4D97-AF65-F5344CB8AC3E}">
        <p14:creationId xmlns:p14="http://schemas.microsoft.com/office/powerpoint/2010/main" val="1074337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4036" y="620688"/>
            <a:ext cx="10666808" cy="5576912"/>
          </a:xfrm>
        </p:spPr>
        <p:txBody>
          <a:bodyPr>
            <a:noAutofit/>
          </a:bodyPr>
          <a:lstStyle/>
          <a:p>
            <a:r>
              <a:rPr lang="en-US" sz="2200" dirty="0">
                <a:solidFill>
                  <a:schemeClr val="bg1">
                    <a:lumMod val="50000"/>
                  </a:schemeClr>
                </a:solidFill>
              </a:rPr>
              <a:t>Dry-weather screenings of outfalls </a:t>
            </a:r>
            <a:r>
              <a:rPr lang="en-US" sz="1800" dirty="0">
                <a:solidFill>
                  <a:schemeClr val="bg1">
                    <a:lumMod val="50000"/>
                  </a:schemeClr>
                </a:solidFill>
              </a:rPr>
              <a:t>(</a:t>
            </a:r>
            <a:r>
              <a:rPr lang="en-US" sz="1800" i="1" dirty="0">
                <a:solidFill>
                  <a:schemeClr val="bg1">
                    <a:lumMod val="50000"/>
                  </a:schemeClr>
                </a:solidFill>
              </a:rPr>
              <a:t>1</a:t>
            </a:r>
            <a:r>
              <a:rPr lang="en-US" sz="1800" i="1" baseline="30000" dirty="0">
                <a:solidFill>
                  <a:schemeClr val="bg1">
                    <a:lumMod val="50000"/>
                  </a:schemeClr>
                </a:solidFill>
              </a:rPr>
              <a:t>st</a:t>
            </a:r>
            <a:r>
              <a:rPr lang="en-US" sz="1800" i="1" dirty="0">
                <a:solidFill>
                  <a:schemeClr val="bg1">
                    <a:lumMod val="50000"/>
                  </a:schemeClr>
                </a:solidFill>
              </a:rPr>
              <a:t> cycle: Consultant /2</a:t>
            </a:r>
            <a:r>
              <a:rPr lang="en-US" sz="1800" i="1" baseline="30000" dirty="0">
                <a:solidFill>
                  <a:schemeClr val="bg1">
                    <a:lumMod val="50000"/>
                  </a:schemeClr>
                </a:solidFill>
              </a:rPr>
              <a:t>nd</a:t>
            </a:r>
            <a:r>
              <a:rPr lang="en-US" sz="1800" i="1" dirty="0">
                <a:solidFill>
                  <a:schemeClr val="bg1">
                    <a:lumMod val="50000"/>
                  </a:schemeClr>
                </a:solidFill>
              </a:rPr>
              <a:t> cycle: Middlesex Staff)</a:t>
            </a:r>
          </a:p>
          <a:p>
            <a:r>
              <a:rPr lang="en-US" sz="2200" dirty="0">
                <a:solidFill>
                  <a:schemeClr val="bg1">
                    <a:lumMod val="50000"/>
                  </a:schemeClr>
                </a:solidFill>
              </a:rPr>
              <a:t>Updated to portable data collectors</a:t>
            </a:r>
          </a:p>
          <a:p>
            <a:r>
              <a:rPr lang="en-US" sz="2200" dirty="0">
                <a:solidFill>
                  <a:schemeClr val="bg1">
                    <a:lumMod val="50000"/>
                  </a:schemeClr>
                </a:solidFill>
              </a:rPr>
              <a:t>Enhancement of Mapping</a:t>
            </a:r>
          </a:p>
          <a:p>
            <a:r>
              <a:rPr lang="en-US" sz="2200" b="1" dirty="0">
                <a:solidFill>
                  <a:srgbClr val="FF0000"/>
                </a:solidFill>
              </a:rPr>
              <a:t>Creation of chain of command and reporting processes</a:t>
            </a:r>
          </a:p>
          <a:p>
            <a:endParaRPr lang="en-US" sz="2200" dirty="0"/>
          </a:p>
        </p:txBody>
      </p:sp>
    </p:spTree>
    <p:extLst>
      <p:ext uri="{BB962C8B-B14F-4D97-AF65-F5344CB8AC3E}">
        <p14:creationId xmlns:p14="http://schemas.microsoft.com/office/powerpoint/2010/main" val="821900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4036" y="620688"/>
            <a:ext cx="10666808" cy="5576912"/>
          </a:xfrm>
        </p:spPr>
        <p:txBody>
          <a:bodyPr>
            <a:noAutofit/>
          </a:bodyPr>
          <a:lstStyle/>
          <a:p>
            <a:r>
              <a:rPr lang="en-US" sz="2200" dirty="0">
                <a:solidFill>
                  <a:schemeClr val="bg1">
                    <a:lumMod val="50000"/>
                  </a:schemeClr>
                </a:solidFill>
              </a:rPr>
              <a:t>Dry-weather screenings of outfalls </a:t>
            </a:r>
            <a:r>
              <a:rPr lang="en-US" sz="1800" dirty="0">
                <a:solidFill>
                  <a:schemeClr val="bg1">
                    <a:lumMod val="50000"/>
                  </a:schemeClr>
                </a:solidFill>
              </a:rPr>
              <a:t>(</a:t>
            </a:r>
            <a:r>
              <a:rPr lang="en-US" sz="1800" i="1" dirty="0">
                <a:solidFill>
                  <a:schemeClr val="bg1">
                    <a:lumMod val="50000"/>
                  </a:schemeClr>
                </a:solidFill>
              </a:rPr>
              <a:t>1</a:t>
            </a:r>
            <a:r>
              <a:rPr lang="en-US" sz="1800" i="1" baseline="30000" dirty="0">
                <a:solidFill>
                  <a:schemeClr val="bg1">
                    <a:lumMod val="50000"/>
                  </a:schemeClr>
                </a:solidFill>
              </a:rPr>
              <a:t>st</a:t>
            </a:r>
            <a:r>
              <a:rPr lang="en-US" sz="1800" i="1" dirty="0">
                <a:solidFill>
                  <a:schemeClr val="bg1">
                    <a:lumMod val="50000"/>
                  </a:schemeClr>
                </a:solidFill>
              </a:rPr>
              <a:t> cycle: Consultant /2</a:t>
            </a:r>
            <a:r>
              <a:rPr lang="en-US" sz="1800" i="1" baseline="30000" dirty="0">
                <a:solidFill>
                  <a:schemeClr val="bg1">
                    <a:lumMod val="50000"/>
                  </a:schemeClr>
                </a:solidFill>
              </a:rPr>
              <a:t>nd</a:t>
            </a:r>
            <a:r>
              <a:rPr lang="en-US" sz="1800" i="1" dirty="0">
                <a:solidFill>
                  <a:schemeClr val="bg1">
                    <a:lumMod val="50000"/>
                  </a:schemeClr>
                </a:solidFill>
              </a:rPr>
              <a:t> cycle: Middlesex Staff)</a:t>
            </a:r>
          </a:p>
          <a:p>
            <a:r>
              <a:rPr lang="en-US" sz="2200" dirty="0">
                <a:solidFill>
                  <a:schemeClr val="bg1">
                    <a:lumMod val="50000"/>
                  </a:schemeClr>
                </a:solidFill>
              </a:rPr>
              <a:t>Updated to portable data collectors</a:t>
            </a:r>
          </a:p>
          <a:p>
            <a:r>
              <a:rPr lang="en-US" sz="2200" dirty="0">
                <a:solidFill>
                  <a:schemeClr val="bg1">
                    <a:lumMod val="50000"/>
                  </a:schemeClr>
                </a:solidFill>
              </a:rPr>
              <a:t>Enhancement of Mapping</a:t>
            </a:r>
          </a:p>
          <a:p>
            <a:r>
              <a:rPr lang="en-US" sz="2200" dirty="0">
                <a:solidFill>
                  <a:schemeClr val="bg1">
                    <a:lumMod val="50000"/>
                  </a:schemeClr>
                </a:solidFill>
              </a:rPr>
              <a:t>Creation of chain of command and reporting processes</a:t>
            </a:r>
          </a:p>
          <a:p>
            <a:r>
              <a:rPr lang="en-US" sz="2200" b="1" dirty="0">
                <a:solidFill>
                  <a:srgbClr val="FF0000"/>
                </a:solidFill>
              </a:rPr>
              <a:t>Creation and initiation of forms and instructions for many forms of documentation</a:t>
            </a:r>
          </a:p>
          <a:p>
            <a:pPr lvl="1"/>
            <a:r>
              <a:rPr lang="en-US" sz="2100" b="1" dirty="0">
                <a:solidFill>
                  <a:srgbClr val="FF0000"/>
                </a:solidFill>
              </a:rPr>
              <a:t>Tracking complaints</a:t>
            </a:r>
          </a:p>
          <a:p>
            <a:pPr lvl="1"/>
            <a:r>
              <a:rPr lang="en-US" sz="2100" b="1" dirty="0">
                <a:solidFill>
                  <a:srgbClr val="FF0000"/>
                </a:solidFill>
              </a:rPr>
              <a:t>Tracking potential illicit discharges</a:t>
            </a:r>
          </a:p>
          <a:p>
            <a:pPr lvl="1"/>
            <a:r>
              <a:rPr lang="en-US" sz="2100" b="1" dirty="0">
                <a:solidFill>
                  <a:srgbClr val="FF0000"/>
                </a:solidFill>
              </a:rPr>
              <a:t>Documenting erosion control during construction</a:t>
            </a:r>
          </a:p>
          <a:p>
            <a:pPr lvl="1"/>
            <a:r>
              <a:rPr lang="en-US" sz="2100" b="1" dirty="0">
                <a:solidFill>
                  <a:srgbClr val="FF0000"/>
                </a:solidFill>
              </a:rPr>
              <a:t>Documenting long-term operations and maintenance of stormwater management controls</a:t>
            </a:r>
          </a:p>
          <a:p>
            <a:pPr marL="0" indent="0">
              <a:buNone/>
            </a:pPr>
            <a:endParaRPr lang="en-US" sz="2200" dirty="0"/>
          </a:p>
        </p:txBody>
      </p:sp>
    </p:spTree>
    <p:extLst>
      <p:ext uri="{BB962C8B-B14F-4D97-AF65-F5344CB8AC3E}">
        <p14:creationId xmlns:p14="http://schemas.microsoft.com/office/powerpoint/2010/main" val="52477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4036" y="620688"/>
            <a:ext cx="10666808" cy="5576912"/>
          </a:xfrm>
        </p:spPr>
        <p:txBody>
          <a:bodyPr>
            <a:noAutofit/>
          </a:bodyPr>
          <a:lstStyle/>
          <a:p>
            <a:r>
              <a:rPr lang="en-US" sz="2200" dirty="0">
                <a:solidFill>
                  <a:schemeClr val="bg1">
                    <a:lumMod val="50000"/>
                  </a:schemeClr>
                </a:solidFill>
              </a:rPr>
              <a:t>Dry-weather screenings of outfalls </a:t>
            </a:r>
            <a:r>
              <a:rPr lang="en-US" sz="1800" dirty="0">
                <a:solidFill>
                  <a:schemeClr val="bg1">
                    <a:lumMod val="50000"/>
                  </a:schemeClr>
                </a:solidFill>
              </a:rPr>
              <a:t>(</a:t>
            </a:r>
            <a:r>
              <a:rPr lang="en-US" sz="1800" i="1" dirty="0">
                <a:solidFill>
                  <a:schemeClr val="bg1">
                    <a:lumMod val="50000"/>
                  </a:schemeClr>
                </a:solidFill>
              </a:rPr>
              <a:t>1</a:t>
            </a:r>
            <a:r>
              <a:rPr lang="en-US" sz="1800" i="1" baseline="30000" dirty="0">
                <a:solidFill>
                  <a:schemeClr val="bg1">
                    <a:lumMod val="50000"/>
                  </a:schemeClr>
                </a:solidFill>
              </a:rPr>
              <a:t>st</a:t>
            </a:r>
            <a:r>
              <a:rPr lang="en-US" sz="1800" i="1" dirty="0">
                <a:solidFill>
                  <a:schemeClr val="bg1">
                    <a:lumMod val="50000"/>
                  </a:schemeClr>
                </a:solidFill>
              </a:rPr>
              <a:t> cycle: Consultant /2</a:t>
            </a:r>
            <a:r>
              <a:rPr lang="en-US" sz="1800" i="1" baseline="30000" dirty="0">
                <a:solidFill>
                  <a:schemeClr val="bg1">
                    <a:lumMod val="50000"/>
                  </a:schemeClr>
                </a:solidFill>
              </a:rPr>
              <a:t>nd</a:t>
            </a:r>
            <a:r>
              <a:rPr lang="en-US" sz="1800" i="1" dirty="0">
                <a:solidFill>
                  <a:schemeClr val="bg1">
                    <a:lumMod val="50000"/>
                  </a:schemeClr>
                </a:solidFill>
              </a:rPr>
              <a:t> cycle: Middlesex Staff)</a:t>
            </a:r>
          </a:p>
          <a:p>
            <a:r>
              <a:rPr lang="en-US" sz="2200" dirty="0">
                <a:solidFill>
                  <a:schemeClr val="bg1">
                    <a:lumMod val="50000"/>
                  </a:schemeClr>
                </a:solidFill>
              </a:rPr>
              <a:t>Updated to portable data collectors</a:t>
            </a:r>
          </a:p>
          <a:p>
            <a:r>
              <a:rPr lang="en-US" sz="2200" dirty="0">
                <a:solidFill>
                  <a:schemeClr val="bg1">
                    <a:lumMod val="50000"/>
                  </a:schemeClr>
                </a:solidFill>
              </a:rPr>
              <a:t>Enhancement of Mapping</a:t>
            </a:r>
          </a:p>
          <a:p>
            <a:r>
              <a:rPr lang="en-US" sz="2200" dirty="0">
                <a:solidFill>
                  <a:schemeClr val="bg1">
                    <a:lumMod val="50000"/>
                  </a:schemeClr>
                </a:solidFill>
              </a:rPr>
              <a:t>Creation of chain of command and reporting processes</a:t>
            </a:r>
          </a:p>
          <a:p>
            <a:r>
              <a:rPr lang="en-US" sz="2200" dirty="0">
                <a:solidFill>
                  <a:schemeClr val="bg1">
                    <a:lumMod val="50000"/>
                  </a:schemeClr>
                </a:solidFill>
              </a:rPr>
              <a:t>Creation and initiation of forms and instructions for many forms of documentation</a:t>
            </a:r>
          </a:p>
          <a:p>
            <a:pPr lvl="1"/>
            <a:r>
              <a:rPr lang="en-US" sz="2200" dirty="0">
                <a:solidFill>
                  <a:schemeClr val="bg1">
                    <a:lumMod val="50000"/>
                  </a:schemeClr>
                </a:solidFill>
              </a:rPr>
              <a:t>Tracking complaints</a:t>
            </a:r>
          </a:p>
          <a:p>
            <a:pPr lvl="1"/>
            <a:r>
              <a:rPr lang="en-US" sz="2200" dirty="0">
                <a:solidFill>
                  <a:schemeClr val="bg1">
                    <a:lumMod val="50000"/>
                  </a:schemeClr>
                </a:solidFill>
              </a:rPr>
              <a:t>Tracking potential illicit discharges</a:t>
            </a:r>
          </a:p>
          <a:p>
            <a:pPr lvl="1"/>
            <a:r>
              <a:rPr lang="en-US" sz="2200" dirty="0">
                <a:solidFill>
                  <a:schemeClr val="bg1">
                    <a:lumMod val="50000"/>
                  </a:schemeClr>
                </a:solidFill>
              </a:rPr>
              <a:t>Documenting erosion control during construction</a:t>
            </a:r>
          </a:p>
          <a:p>
            <a:pPr lvl="1"/>
            <a:r>
              <a:rPr lang="en-US" sz="2200" dirty="0">
                <a:solidFill>
                  <a:schemeClr val="bg1">
                    <a:lumMod val="50000"/>
                  </a:schemeClr>
                </a:solidFill>
              </a:rPr>
              <a:t>Documenting long-term operations and maintenance of stormwater management controls</a:t>
            </a:r>
          </a:p>
          <a:p>
            <a:r>
              <a:rPr lang="en-US" sz="2200" b="1" dirty="0">
                <a:solidFill>
                  <a:srgbClr val="FF0000"/>
                </a:solidFill>
              </a:rPr>
              <a:t>Many More…</a:t>
            </a:r>
          </a:p>
          <a:p>
            <a:endParaRPr lang="en-US" sz="2200" dirty="0"/>
          </a:p>
        </p:txBody>
      </p:sp>
    </p:spTree>
    <p:extLst>
      <p:ext uri="{BB962C8B-B14F-4D97-AF65-F5344CB8AC3E}">
        <p14:creationId xmlns:p14="http://schemas.microsoft.com/office/powerpoint/2010/main" val="37145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C735-5F0E-48C4-8505-4B4ADBBB1DF7}"/>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1738A9FF-A384-4E15-B8F6-68E6459CA0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39858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descr="E:\Green Bldg Presentations\GreenCon 2014\2014 TAM GreenCon materials\Storm runoff Hbg July 2011\Storm runoff Hbg 001.jpg">
            <a:extLst>
              <a:ext uri="{FF2B5EF4-FFF2-40B4-BE49-F238E27FC236}">
                <a16:creationId xmlns:a16="http://schemas.microsoft.com/office/drawing/2014/main" id="{1CF810A3-C0AC-480A-8CA4-6E573EC830E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028" y="200025"/>
            <a:ext cx="8610600" cy="645795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0DB6D6-7A6A-4067-A841-EA98A9B131E4}"/>
              </a:ext>
            </a:extLst>
          </p:cNvPr>
          <p:cNvSpPr txBox="1"/>
          <p:nvPr/>
        </p:nvSpPr>
        <p:spPr>
          <a:xfrm>
            <a:off x="8894460" y="2659558"/>
            <a:ext cx="3286625" cy="153888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Pavement &amp; Roofs</a:t>
            </a:r>
          </a:p>
          <a:p>
            <a:r>
              <a:rPr lang="en-US" sz="2000" dirty="0">
                <a:latin typeface="Arial" panose="020B0604020202020204" pitchFamily="34" charset="0"/>
                <a:cs typeface="Arial" panose="020B0604020202020204" pitchFamily="34" charset="0"/>
              </a:rPr>
              <a:t>(Impervious Surfaces)</a:t>
            </a:r>
          </a:p>
          <a:p>
            <a:r>
              <a:rPr lang="en-US" sz="2800" dirty="0">
                <a:latin typeface="Arial" panose="020B0604020202020204" pitchFamily="34" charset="0"/>
                <a:cs typeface="Arial" panose="020B0604020202020204" pitchFamily="34" charset="0"/>
              </a:rPr>
              <a:t>Prevent Infiltration</a:t>
            </a:r>
          </a:p>
          <a:p>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D756B3E-C836-4836-9582-66D876514084}"/>
              </a:ext>
            </a:extLst>
          </p:cNvPr>
          <p:cNvSpPr txBox="1"/>
          <p:nvPr/>
        </p:nvSpPr>
        <p:spPr>
          <a:xfrm>
            <a:off x="589308" y="2305614"/>
            <a:ext cx="4680520" cy="707886"/>
          </a:xfrm>
          <a:prstGeom prst="rect">
            <a:avLst/>
          </a:prstGeom>
          <a:gradFill flip="none" rotWithShape="1">
            <a:gsLst>
              <a:gs pos="0">
                <a:schemeClr val="accent1">
                  <a:lumMod val="20000"/>
                  <a:lumOff val="80000"/>
                  <a:shade val="30000"/>
                  <a:satMod val="115000"/>
                  <a:alpha val="40000"/>
                </a:schemeClr>
              </a:gs>
              <a:gs pos="50000">
                <a:schemeClr val="accent1">
                  <a:lumMod val="20000"/>
                  <a:lumOff val="80000"/>
                  <a:shade val="67500"/>
                  <a:satMod val="115000"/>
                  <a:alpha val="49000"/>
                </a:schemeClr>
              </a:gs>
              <a:gs pos="100000">
                <a:schemeClr val="accent1">
                  <a:lumMod val="20000"/>
                  <a:lumOff val="80000"/>
                  <a:shade val="100000"/>
                  <a:satMod val="115000"/>
                  <a:alpha val="41000"/>
                </a:schemeClr>
              </a:gs>
            </a:gsLst>
            <a:lin ang="2700000" scaled="1"/>
            <a:tileRect/>
          </a:gradFill>
        </p:spPr>
        <p:txBody>
          <a:bodyPr wrap="square" rtlCol="0">
            <a:spAutoFit/>
          </a:bodyPr>
          <a:lstStyle/>
          <a:p>
            <a:r>
              <a:rPr lang="en-US" sz="4000" dirty="0"/>
              <a:t>Stormwater Runoff</a:t>
            </a:r>
          </a:p>
        </p:txBody>
      </p:sp>
      <p:sp>
        <p:nvSpPr>
          <p:cNvPr id="13" name="Arrow: Right 12">
            <a:extLst>
              <a:ext uri="{FF2B5EF4-FFF2-40B4-BE49-F238E27FC236}">
                <a16:creationId xmlns:a16="http://schemas.microsoft.com/office/drawing/2014/main" id="{C21CD42E-6854-4831-85E2-BDCF8F860FA3}"/>
              </a:ext>
            </a:extLst>
          </p:cNvPr>
          <p:cNvSpPr/>
          <p:nvPr/>
        </p:nvSpPr>
        <p:spPr>
          <a:xfrm rot="1525911">
            <a:off x="3233600" y="3009533"/>
            <a:ext cx="820407" cy="403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DFB6F468-10C4-48E0-8903-479351FE65F5}"/>
              </a:ext>
            </a:extLst>
          </p:cNvPr>
          <p:cNvSpPr/>
          <p:nvPr/>
        </p:nvSpPr>
        <p:spPr>
          <a:xfrm rot="1525911">
            <a:off x="1149208" y="3170098"/>
            <a:ext cx="820407" cy="403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7BDEA75B-7B2B-43E3-B6B3-5ACF0A0323B2}"/>
              </a:ext>
            </a:extLst>
          </p:cNvPr>
          <p:cNvSpPr/>
          <p:nvPr/>
        </p:nvSpPr>
        <p:spPr>
          <a:xfrm rot="1525911">
            <a:off x="4915465" y="2868721"/>
            <a:ext cx="820407" cy="403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010E-A175-4D97-B9DB-84D3B7CE786B}"/>
              </a:ext>
            </a:extLst>
          </p:cNvPr>
          <p:cNvSpPr>
            <a:spLocks noGrp="1"/>
          </p:cNvSpPr>
          <p:nvPr>
            <p:ph type="title"/>
          </p:nvPr>
        </p:nvSpPr>
        <p:spPr/>
        <p:txBody>
          <a:bodyPr>
            <a:normAutofit fontScale="90000"/>
          </a:bodyPr>
          <a:lstStyle/>
          <a:p>
            <a:pPr marL="1547813" indent="-1547813"/>
            <a:r>
              <a:rPr lang="en-US" dirty="0"/>
              <a:t>Me first…</a:t>
            </a:r>
            <a:br>
              <a:rPr lang="en-US" dirty="0"/>
            </a:br>
            <a:r>
              <a:rPr lang="en-US" dirty="0"/>
              <a:t>What do you know?</a:t>
            </a:r>
          </a:p>
        </p:txBody>
      </p:sp>
      <p:sp>
        <p:nvSpPr>
          <p:cNvPr id="3" name="Content Placeholder 2">
            <a:extLst>
              <a:ext uri="{FF2B5EF4-FFF2-40B4-BE49-F238E27FC236}">
                <a16:creationId xmlns:a16="http://schemas.microsoft.com/office/drawing/2014/main" id="{3630445C-E5A1-4F8B-AE6A-F1573968FA99}"/>
              </a:ext>
            </a:extLst>
          </p:cNvPr>
          <p:cNvSpPr>
            <a:spLocks noGrp="1"/>
          </p:cNvSpPr>
          <p:nvPr>
            <p:ph idx="1"/>
          </p:nvPr>
        </p:nvSpPr>
        <p:spPr/>
        <p:txBody>
          <a:bodyPr/>
          <a:lstStyle/>
          <a:p>
            <a:r>
              <a:rPr lang="en-US" dirty="0"/>
              <a:t>What is Stormwater?</a:t>
            </a:r>
          </a:p>
          <a:p>
            <a:r>
              <a:rPr lang="en-US" dirty="0"/>
              <a:t>What is stormwater runoff?</a:t>
            </a:r>
          </a:p>
          <a:p>
            <a:r>
              <a:rPr lang="en-US" dirty="0"/>
              <a:t>Where does runoff go?</a:t>
            </a:r>
          </a:p>
          <a:p>
            <a:r>
              <a:rPr lang="en-US" dirty="0"/>
              <a:t>What does the acronym MS4 represent?</a:t>
            </a:r>
          </a:p>
          <a:p>
            <a:r>
              <a:rPr lang="en-US" dirty="0"/>
              <a:t>What is the MS4 Permit…Why is it needed?</a:t>
            </a:r>
          </a:p>
          <a:p>
            <a:r>
              <a:rPr lang="en-US" dirty="0"/>
              <a:t>How does the permit involve you?</a:t>
            </a:r>
          </a:p>
          <a:p>
            <a:pPr marL="0" indent="0">
              <a:buNone/>
            </a:pPr>
            <a:endParaRPr lang="en-US" dirty="0"/>
          </a:p>
          <a:p>
            <a:endParaRPr lang="en-US" dirty="0"/>
          </a:p>
        </p:txBody>
      </p:sp>
      <p:pic>
        <p:nvPicPr>
          <p:cNvPr id="5" name="Picture 4">
            <a:extLst>
              <a:ext uri="{FF2B5EF4-FFF2-40B4-BE49-F238E27FC236}">
                <a16:creationId xmlns:a16="http://schemas.microsoft.com/office/drawing/2014/main" id="{0C6AD77D-CCB8-4AB7-A40D-71BB3548ED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49826" y="105668"/>
            <a:ext cx="2021189" cy="2980555"/>
          </a:xfrm>
          <a:prstGeom prst="rect">
            <a:avLst/>
          </a:prstGeom>
          <a:effectLst>
            <a:outerShdw blurRad="50800" dist="152400" dir="2700000" algn="tl" rotWithShape="0">
              <a:prstClr val="black">
                <a:alpha val="40000"/>
              </a:prstClr>
            </a:outerShdw>
          </a:effectLst>
        </p:spPr>
      </p:pic>
      <p:pic>
        <p:nvPicPr>
          <p:cNvPr id="6" name="Picture 5">
            <a:extLst>
              <a:ext uri="{FF2B5EF4-FFF2-40B4-BE49-F238E27FC236}">
                <a16:creationId xmlns:a16="http://schemas.microsoft.com/office/drawing/2014/main" id="{3172DC39-166A-485E-AEBA-CC598D4EBC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7200" y="1595946"/>
            <a:ext cx="2287518" cy="3373298"/>
          </a:xfrm>
          <a:prstGeom prst="rect">
            <a:avLst/>
          </a:prstGeom>
          <a:effectLst>
            <a:outerShdw blurRad="50800" dist="152400" dir="2700000" algn="tl" rotWithShape="0">
              <a:prstClr val="black">
                <a:alpha val="40000"/>
              </a:prstClr>
            </a:outerShdw>
          </a:effectLst>
        </p:spPr>
      </p:pic>
      <p:pic>
        <p:nvPicPr>
          <p:cNvPr id="7" name="Picture 6">
            <a:extLst>
              <a:ext uri="{FF2B5EF4-FFF2-40B4-BE49-F238E27FC236}">
                <a16:creationId xmlns:a16="http://schemas.microsoft.com/office/drawing/2014/main" id="{95963B7D-113C-4B05-B78A-89D8B15400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04288" y="3088602"/>
            <a:ext cx="2112263" cy="3114858"/>
          </a:xfrm>
          <a:prstGeom prst="rect">
            <a:avLst/>
          </a:prstGeom>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379849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8788-F35E-4A10-9A5B-199417E15642}"/>
              </a:ext>
            </a:extLst>
          </p:cNvPr>
          <p:cNvSpPr>
            <a:spLocks noGrp="1"/>
          </p:cNvSpPr>
          <p:nvPr>
            <p:ph type="ctrTitle"/>
          </p:nvPr>
        </p:nvSpPr>
        <p:spPr/>
        <p:txBody>
          <a:bodyPr>
            <a:normAutofit/>
          </a:bodyPr>
          <a:lstStyle/>
          <a:p>
            <a:pPr marL="1600200" indent="-1600200"/>
            <a:r>
              <a:rPr lang="en-US" dirty="0"/>
              <a:t>Your turn…</a:t>
            </a:r>
            <a:br>
              <a:rPr lang="en-US" dirty="0"/>
            </a:br>
            <a:r>
              <a:rPr lang="en-US" dirty="0"/>
              <a:t>Questions???</a:t>
            </a:r>
          </a:p>
        </p:txBody>
      </p:sp>
      <p:pic>
        <p:nvPicPr>
          <p:cNvPr id="4" name="Picture 3">
            <a:extLst>
              <a:ext uri="{FF2B5EF4-FFF2-40B4-BE49-F238E27FC236}">
                <a16:creationId xmlns:a16="http://schemas.microsoft.com/office/drawing/2014/main" id="{9B57652A-970A-4C59-994F-A60D51CEBA4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682362">
            <a:off x="8412474" y="1451218"/>
            <a:ext cx="2679078" cy="4653136"/>
          </a:xfrm>
          <a:prstGeom prst="rect">
            <a:avLst/>
          </a:prstGeom>
        </p:spPr>
      </p:pic>
    </p:spTree>
    <p:extLst>
      <p:ext uri="{BB962C8B-B14F-4D97-AF65-F5344CB8AC3E}">
        <p14:creationId xmlns:p14="http://schemas.microsoft.com/office/powerpoint/2010/main" val="1916991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720DEA-C30F-414D-939C-E65A57936C29}"/>
              </a:ext>
            </a:extLst>
          </p:cNvPr>
          <p:cNvGrpSpPr>
            <a:grpSpLocks noChangeAspect="1"/>
          </p:cNvGrpSpPr>
          <p:nvPr/>
        </p:nvGrpSpPr>
        <p:grpSpPr>
          <a:xfrm>
            <a:off x="5900905" y="872716"/>
            <a:ext cx="5815794" cy="4120549"/>
            <a:chOff x="2970212" y="1219200"/>
            <a:chExt cx="7493000" cy="5391150"/>
          </a:xfrm>
          <a:effectLst>
            <a:outerShdw blurRad="50800" dist="38100" dir="2700000" algn="tl" rotWithShape="0">
              <a:prstClr val="black">
                <a:alpha val="40000"/>
              </a:prstClr>
            </a:outerShdw>
          </a:effectLst>
        </p:grpSpPr>
        <p:pic>
          <p:nvPicPr>
            <p:cNvPr id="3074" name="Picture 2" descr="C:\Users\family\NETGEARGenie\Pictures\Picture1.jpg">
              <a:extLst>
                <a:ext uri="{FF2B5EF4-FFF2-40B4-BE49-F238E27FC236}">
                  <a16:creationId xmlns:a16="http://schemas.microsoft.com/office/drawing/2014/main" id="{3352E560-81D2-4744-AB55-007E55424C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0212" y="1219200"/>
              <a:ext cx="7493000" cy="5391150"/>
            </a:xfrm>
            <a:prstGeom prst="rect">
              <a:avLst/>
            </a:prstGeom>
            <a:noFill/>
            <a:ln w="12700">
              <a:solidFill>
                <a:schemeClr val="tx1"/>
              </a:solidFill>
            </a:ln>
            <a:effectLst>
              <a:outerShdw blurRad="50800" dist="38100" dir="13500000" algn="br" rotWithShape="0">
                <a:prstClr val="black">
                  <a:alpha val="40000"/>
                </a:prstClr>
              </a:outerShdw>
            </a:effectLst>
          </p:spPr>
        </p:pic>
        <p:sp>
          <p:nvSpPr>
            <p:cNvPr id="17411" name="Oval 3">
              <a:extLst>
                <a:ext uri="{FF2B5EF4-FFF2-40B4-BE49-F238E27FC236}">
                  <a16:creationId xmlns:a16="http://schemas.microsoft.com/office/drawing/2014/main" id="{735928A0-3135-419C-A31D-FD31FEE97D89}"/>
                </a:ext>
              </a:extLst>
            </p:cNvPr>
            <p:cNvSpPr>
              <a:spLocks noChangeArrowheads="1"/>
            </p:cNvSpPr>
            <p:nvPr/>
          </p:nvSpPr>
          <p:spPr bwMode="auto">
            <a:xfrm rot="1693482">
              <a:off x="9188450" y="3544888"/>
              <a:ext cx="838200" cy="1371600"/>
            </a:xfrm>
            <a:prstGeom prst="ellipse">
              <a:avLst/>
            </a:prstGeom>
            <a:noFill/>
            <a:ln w="571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b="1">
                  <a:solidFill>
                    <a:srgbClr val="B7CCB7"/>
                  </a:solidFill>
                  <a:latin typeface="Arial" panose="020B0604020202020204" pitchFamily="34" charset="0"/>
                </a:defRPr>
              </a:lvl1pPr>
              <a:lvl2pPr marL="742950" indent="-285750" eaLnBrk="0" hangingPunct="0">
                <a:spcBef>
                  <a:spcPct val="20000"/>
                </a:spcBef>
                <a:buChar char="–"/>
                <a:defRPr sz="2800" b="1">
                  <a:solidFill>
                    <a:srgbClr val="B7CCB7"/>
                  </a:solidFill>
                  <a:latin typeface="Arial" panose="020B0604020202020204" pitchFamily="34" charset="0"/>
                </a:defRPr>
              </a:lvl2pPr>
              <a:lvl3pPr marL="1143000" indent="-228600" eaLnBrk="0" hangingPunct="0">
                <a:spcBef>
                  <a:spcPct val="20000"/>
                </a:spcBef>
                <a:buChar char="•"/>
                <a:defRPr sz="2400" b="1">
                  <a:solidFill>
                    <a:srgbClr val="B7CCB7"/>
                  </a:solidFill>
                  <a:latin typeface="Arial" panose="020B0604020202020204" pitchFamily="34" charset="0"/>
                </a:defRPr>
              </a:lvl3pPr>
              <a:lvl4pPr marL="1600200" indent="-228600" eaLnBrk="0" hangingPunct="0">
                <a:spcBef>
                  <a:spcPct val="20000"/>
                </a:spcBef>
                <a:buChar char="–"/>
                <a:defRPr sz="2000" b="1">
                  <a:solidFill>
                    <a:srgbClr val="B7CCB7"/>
                  </a:solidFill>
                  <a:latin typeface="Arial" panose="020B0604020202020204" pitchFamily="34" charset="0"/>
                </a:defRPr>
              </a:lvl4pPr>
              <a:lvl5pPr marL="2057400" indent="-228600" eaLnBrk="0" hangingPunct="0">
                <a:spcBef>
                  <a:spcPct val="20000"/>
                </a:spcBef>
                <a:buChar char="»"/>
                <a:defRPr sz="2000" b="1">
                  <a:solidFill>
                    <a:srgbClr val="B7CCB7"/>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B7CCB7"/>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B7CCB7"/>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B7CCB7"/>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B7CCB7"/>
                  </a:solidFill>
                  <a:latin typeface="Arial" panose="020B0604020202020204" pitchFamily="34" charset="0"/>
                </a:defRPr>
              </a:lvl9pPr>
            </a:lstStyle>
            <a:p>
              <a:pPr>
                <a:spcBef>
                  <a:spcPct val="0"/>
                </a:spcBef>
                <a:buFontTx/>
                <a:buNone/>
              </a:pPr>
              <a:endParaRPr lang="en-US" altLang="en-US" sz="1800" b="0">
                <a:solidFill>
                  <a:schemeClr val="tx1"/>
                </a:solidFill>
              </a:endParaRPr>
            </a:p>
          </p:txBody>
        </p:sp>
        <p:sp>
          <p:nvSpPr>
            <p:cNvPr id="17412" name="Oval 8">
              <a:extLst>
                <a:ext uri="{FF2B5EF4-FFF2-40B4-BE49-F238E27FC236}">
                  <a16:creationId xmlns:a16="http://schemas.microsoft.com/office/drawing/2014/main" id="{92DF265D-2056-4219-9EE4-6C7D67926BCC}"/>
                </a:ext>
              </a:extLst>
            </p:cNvPr>
            <p:cNvSpPr>
              <a:spLocks noChangeArrowheads="1"/>
            </p:cNvSpPr>
            <p:nvPr/>
          </p:nvSpPr>
          <p:spPr bwMode="auto">
            <a:xfrm rot="5400000">
              <a:off x="4627562" y="3067050"/>
              <a:ext cx="533400" cy="2019300"/>
            </a:xfrm>
            <a:prstGeom prst="ellipse">
              <a:avLst/>
            </a:prstGeom>
            <a:noFill/>
            <a:ln w="28575"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b="1">
                  <a:solidFill>
                    <a:srgbClr val="B7CCB7"/>
                  </a:solidFill>
                  <a:latin typeface="Arial" panose="020B0604020202020204" pitchFamily="34" charset="0"/>
                </a:defRPr>
              </a:lvl1pPr>
              <a:lvl2pPr marL="742950" indent="-285750" eaLnBrk="0" hangingPunct="0">
                <a:spcBef>
                  <a:spcPct val="20000"/>
                </a:spcBef>
                <a:buChar char="–"/>
                <a:defRPr sz="2800" b="1">
                  <a:solidFill>
                    <a:srgbClr val="B7CCB7"/>
                  </a:solidFill>
                  <a:latin typeface="Arial" panose="020B0604020202020204" pitchFamily="34" charset="0"/>
                </a:defRPr>
              </a:lvl2pPr>
              <a:lvl3pPr marL="1143000" indent="-228600" eaLnBrk="0" hangingPunct="0">
                <a:spcBef>
                  <a:spcPct val="20000"/>
                </a:spcBef>
                <a:buChar char="•"/>
                <a:defRPr sz="2400" b="1">
                  <a:solidFill>
                    <a:srgbClr val="B7CCB7"/>
                  </a:solidFill>
                  <a:latin typeface="Arial" panose="020B0604020202020204" pitchFamily="34" charset="0"/>
                </a:defRPr>
              </a:lvl3pPr>
              <a:lvl4pPr marL="1600200" indent="-228600" eaLnBrk="0" hangingPunct="0">
                <a:spcBef>
                  <a:spcPct val="20000"/>
                </a:spcBef>
                <a:buChar char="–"/>
                <a:defRPr sz="2000" b="1">
                  <a:solidFill>
                    <a:srgbClr val="B7CCB7"/>
                  </a:solidFill>
                  <a:latin typeface="Arial" panose="020B0604020202020204" pitchFamily="34" charset="0"/>
                </a:defRPr>
              </a:lvl4pPr>
              <a:lvl5pPr marL="2057400" indent="-228600" eaLnBrk="0" hangingPunct="0">
                <a:spcBef>
                  <a:spcPct val="20000"/>
                </a:spcBef>
                <a:buChar char="»"/>
                <a:defRPr sz="2000" b="1">
                  <a:solidFill>
                    <a:srgbClr val="B7CCB7"/>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B7CCB7"/>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B7CCB7"/>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B7CCB7"/>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B7CCB7"/>
                  </a:solidFill>
                  <a:latin typeface="Arial" panose="020B0604020202020204" pitchFamily="34" charset="0"/>
                </a:defRPr>
              </a:lvl9pPr>
            </a:lstStyle>
            <a:p>
              <a:pPr>
                <a:spcBef>
                  <a:spcPct val="0"/>
                </a:spcBef>
                <a:buFontTx/>
                <a:buNone/>
              </a:pPr>
              <a:endParaRPr lang="en-US" altLang="en-US" sz="1800" b="0">
                <a:solidFill>
                  <a:schemeClr val="tx1"/>
                </a:solidFill>
              </a:endParaRPr>
            </a:p>
          </p:txBody>
        </p:sp>
        <p:cxnSp>
          <p:nvCxnSpPr>
            <p:cNvPr id="17413" name="Straight Connector 9">
              <a:extLst>
                <a:ext uri="{FF2B5EF4-FFF2-40B4-BE49-F238E27FC236}">
                  <a16:creationId xmlns:a16="http://schemas.microsoft.com/office/drawing/2014/main" id="{DE91784F-2C7A-4EDE-9CB2-1F8AA10041D8}"/>
                </a:ext>
              </a:extLst>
            </p:cNvPr>
            <p:cNvCxnSpPr>
              <a:cxnSpLocks noChangeShapeType="1"/>
            </p:cNvCxnSpPr>
            <p:nvPr/>
          </p:nvCxnSpPr>
          <p:spPr bwMode="auto">
            <a:xfrm>
              <a:off x="3884612" y="2057400"/>
              <a:ext cx="5715000" cy="0"/>
            </a:xfrm>
            <a:prstGeom prst="line">
              <a:avLst/>
            </a:prstGeom>
            <a:noFill/>
            <a:ln w="57150" algn="ctr">
              <a:solidFill>
                <a:srgbClr val="3333CC"/>
              </a:solidFill>
              <a:round/>
              <a:headEnd type="none" w="sm" len="sm"/>
              <a:tailEnd type="none" w="sm" len="sm"/>
            </a:ln>
            <a:extLst>
              <a:ext uri="{909E8E84-426E-40DD-AFC4-6F175D3DCCD1}">
                <a14:hiddenFill xmlns:a14="http://schemas.microsoft.com/office/drawing/2010/main">
                  <a:noFill/>
                </a14:hiddenFill>
              </a:ext>
            </a:extLst>
          </p:spPr>
        </p:cxnSp>
      </p:grpSp>
      <p:grpSp>
        <p:nvGrpSpPr>
          <p:cNvPr id="3" name="Group 2">
            <a:extLst>
              <a:ext uri="{FF2B5EF4-FFF2-40B4-BE49-F238E27FC236}">
                <a16:creationId xmlns:a16="http://schemas.microsoft.com/office/drawing/2014/main" id="{6B1C2058-C2D9-46E6-A9AE-D2C3896234E5}"/>
              </a:ext>
            </a:extLst>
          </p:cNvPr>
          <p:cNvGrpSpPr/>
          <p:nvPr/>
        </p:nvGrpSpPr>
        <p:grpSpPr>
          <a:xfrm>
            <a:off x="371653" y="624934"/>
            <a:ext cx="5047488" cy="5850120"/>
            <a:chOff x="182828" y="406740"/>
            <a:chExt cx="5047488" cy="5850120"/>
          </a:xfrm>
        </p:grpSpPr>
        <p:sp>
          <p:nvSpPr>
            <p:cNvPr id="8" name="Rectangle 7">
              <a:extLst>
                <a:ext uri="{FF2B5EF4-FFF2-40B4-BE49-F238E27FC236}">
                  <a16:creationId xmlns:a16="http://schemas.microsoft.com/office/drawing/2014/main" id="{4B544AAD-5EC9-4246-9E31-5EE3CB9830EE}"/>
                </a:ext>
              </a:extLst>
            </p:cNvPr>
            <p:cNvSpPr>
              <a:spLocks noChangeArrowheads="1"/>
            </p:cNvSpPr>
            <p:nvPr/>
          </p:nvSpPr>
          <p:spPr bwMode="auto">
            <a:xfrm>
              <a:off x="182828" y="406740"/>
              <a:ext cx="5047488" cy="837532"/>
            </a:xfrm>
            <a:prstGeom prst="rect">
              <a:avLst/>
            </a:prstGeom>
            <a:solidFill>
              <a:schemeClr val="tx1">
                <a:lumMod val="65000"/>
                <a:lumOff val="35000"/>
              </a:schemeClr>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lgn="ctr" eaLnBrk="0" hangingPunct="0">
                <a:defRPr/>
              </a:pPr>
              <a:r>
                <a:rPr lang="en-US" sz="2200" b="1" dirty="0">
                  <a:solidFill>
                    <a:srgbClr val="FFFFFF"/>
                  </a:solidFill>
                  <a:latin typeface="Arial" panose="020B0604020202020204" pitchFamily="34" charset="0"/>
                  <a:cs typeface="Arial" panose="020B0604020202020204" pitchFamily="34" charset="0"/>
                </a:rPr>
                <a:t>Heavier downpours = more flooding, </a:t>
              </a:r>
            </a:p>
            <a:p>
              <a:pPr algn="ctr" eaLnBrk="0" hangingPunct="0">
                <a:defRPr/>
              </a:pPr>
              <a:r>
                <a:rPr lang="en-US" sz="2200" b="1" dirty="0">
                  <a:solidFill>
                    <a:srgbClr val="FFFFFF"/>
                  </a:solidFill>
                  <a:latin typeface="Arial" panose="020B0604020202020204" pitchFamily="34" charset="0"/>
                  <a:cs typeface="Arial" panose="020B0604020202020204" pitchFamily="34" charset="0"/>
                </a:rPr>
                <a:t>channel erosion, and pollution</a:t>
              </a:r>
            </a:p>
          </p:txBody>
        </p:sp>
        <p:pic>
          <p:nvPicPr>
            <p:cNvPr id="7" name="Picture 12" descr="IMG_0303 5x5BSatSh">
              <a:extLst>
                <a:ext uri="{FF2B5EF4-FFF2-40B4-BE49-F238E27FC236}">
                  <a16:creationId xmlns:a16="http://schemas.microsoft.com/office/drawing/2014/main" id="{BDE924F8-54AF-4B11-8816-7A97AE27F40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1116" y="1227660"/>
              <a:ext cx="5029200" cy="5029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grpSp>
      <p:sp>
        <p:nvSpPr>
          <p:cNvPr id="9" name="Rectangle 8">
            <a:extLst>
              <a:ext uri="{FF2B5EF4-FFF2-40B4-BE49-F238E27FC236}">
                <a16:creationId xmlns:a16="http://schemas.microsoft.com/office/drawing/2014/main" id="{06055E48-BF7B-4B31-90A6-8DBDFABE9AF4}"/>
              </a:ext>
            </a:extLst>
          </p:cNvPr>
          <p:cNvSpPr>
            <a:spLocks noChangeArrowheads="1"/>
          </p:cNvSpPr>
          <p:nvPr/>
        </p:nvSpPr>
        <p:spPr bwMode="auto">
          <a:xfrm>
            <a:off x="8127257" y="5103386"/>
            <a:ext cx="3581400" cy="1219200"/>
          </a:xfrm>
          <a:prstGeom prst="rect">
            <a:avLst/>
          </a:prstGeom>
          <a:solidFill>
            <a:schemeClr val="bg1"/>
          </a:solidFill>
          <a:ln w="1905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lgn="ctr" eaLnBrk="0" hangingPunct="0">
              <a:defRPr/>
            </a:pPr>
            <a:r>
              <a:rPr lang="en-US" sz="2800" b="1" dirty="0">
                <a:solidFill>
                  <a:srgbClr val="011671"/>
                </a:solidFill>
                <a:latin typeface="Arial" charset="0"/>
                <a:cs typeface="Arial" charset="0"/>
              </a:rPr>
              <a:t>The volatile urban </a:t>
            </a:r>
          </a:p>
          <a:p>
            <a:pPr algn="ctr" eaLnBrk="0" hangingPunct="0">
              <a:defRPr/>
            </a:pPr>
            <a:r>
              <a:rPr lang="en-US" sz="2800" b="1" dirty="0">
                <a:solidFill>
                  <a:srgbClr val="011671"/>
                </a:solidFill>
                <a:latin typeface="Arial" charset="0"/>
                <a:cs typeface="Arial" charset="0"/>
              </a:rPr>
              <a:t>runoff regime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2" y="457200"/>
            <a:ext cx="9601200" cy="883568"/>
          </a:xfrm>
        </p:spPr>
        <p:txBody>
          <a:bodyPr/>
          <a:lstStyle/>
          <a:p>
            <a:r>
              <a:rPr lang="en-US" dirty="0"/>
              <a:t>What Else?</a:t>
            </a:r>
          </a:p>
        </p:txBody>
      </p:sp>
      <p:sp>
        <p:nvSpPr>
          <p:cNvPr id="3" name="Content Placeholder 2"/>
          <p:cNvSpPr>
            <a:spLocks noGrp="1"/>
          </p:cNvSpPr>
          <p:nvPr>
            <p:ph sz="quarter" idx="13"/>
          </p:nvPr>
        </p:nvSpPr>
        <p:spPr>
          <a:xfrm>
            <a:off x="476484" y="1155597"/>
            <a:ext cx="4800776" cy="4450862"/>
          </a:xfrm>
        </p:spPr>
        <p:txBody>
          <a:bodyPr>
            <a:normAutofit lnSpcReduction="10000"/>
          </a:bodyPr>
          <a:lstStyle/>
          <a:p>
            <a:pPr marL="0" indent="0">
              <a:buNone/>
            </a:pPr>
            <a:r>
              <a:rPr lang="en-US" sz="3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Built Environments</a:t>
            </a:r>
          </a:p>
          <a:p>
            <a:pPr>
              <a:lnSpc>
                <a:spcPct val="40000"/>
              </a:lnSpc>
            </a:pPr>
            <a:r>
              <a:rPr lang="en-US" dirty="0"/>
              <a:t>Increase runoff rates</a:t>
            </a:r>
          </a:p>
          <a:p>
            <a:pPr>
              <a:lnSpc>
                <a:spcPct val="40000"/>
              </a:lnSpc>
            </a:pPr>
            <a:r>
              <a:rPr lang="en-US" dirty="0"/>
              <a:t>Increase runoff quantities</a:t>
            </a:r>
          </a:p>
          <a:p>
            <a:pPr>
              <a:lnSpc>
                <a:spcPct val="40000"/>
              </a:lnSpc>
            </a:pPr>
            <a:r>
              <a:rPr lang="en-US" dirty="0"/>
              <a:t>Increase pollutant discharges</a:t>
            </a:r>
          </a:p>
          <a:p>
            <a:pPr>
              <a:lnSpc>
                <a:spcPct val="40000"/>
              </a:lnSpc>
            </a:pPr>
            <a:r>
              <a:rPr lang="en-US" dirty="0"/>
              <a:t>Increases water temperature</a:t>
            </a:r>
          </a:p>
          <a:p>
            <a:pPr marL="0" indent="0">
              <a:buNone/>
            </a:pPr>
            <a:r>
              <a:rPr lang="en-US" sz="3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Results In</a:t>
            </a:r>
          </a:p>
          <a:p>
            <a:pPr>
              <a:lnSpc>
                <a:spcPct val="50000"/>
              </a:lnSpc>
            </a:pPr>
            <a:r>
              <a:rPr lang="en-US" dirty="0"/>
              <a:t>Flooding </a:t>
            </a:r>
          </a:p>
          <a:p>
            <a:pPr>
              <a:lnSpc>
                <a:spcPct val="50000"/>
              </a:lnSpc>
            </a:pPr>
            <a:r>
              <a:rPr lang="en-US" dirty="0"/>
              <a:t>Erosion</a:t>
            </a:r>
          </a:p>
          <a:p>
            <a:pPr>
              <a:lnSpc>
                <a:spcPct val="50000"/>
              </a:lnSpc>
            </a:pPr>
            <a:r>
              <a:rPr lang="en-US" dirty="0"/>
              <a:t>Stream instability</a:t>
            </a:r>
          </a:p>
          <a:p>
            <a:pPr>
              <a:lnSpc>
                <a:spcPct val="50000"/>
              </a:lnSpc>
            </a:pPr>
            <a:endParaRPr lang="en-US" dirty="0"/>
          </a:p>
        </p:txBody>
      </p:sp>
      <p:pic>
        <p:nvPicPr>
          <p:cNvPr id="2050" name="Picture 2" descr="W:\Projects\2015 Projects and Proposals\R15-0426.001_Middlesex_MS4-Year1\2018-MarinerII_Grant\Photos\Frey-Phillips\Jpegs\IMG_480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74332" y="980728"/>
            <a:ext cx="6400800" cy="480060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759733"/>
      </p:ext>
    </p:extLst>
  </p:cSld>
  <p:clrMapOvr>
    <a:masterClrMapping/>
  </p:clrMapOvr>
</p:sld>
</file>

<file path=ppt/theme/theme1.xml><?xml version="1.0" encoding="utf-8"?>
<a:theme xmlns:a="http://schemas.openxmlformats.org/drawingml/2006/main" name="Watercolor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10128</TotalTime>
  <Words>5891</Words>
  <Application>Microsoft Office PowerPoint</Application>
  <PresentationFormat>Custom</PresentationFormat>
  <Paragraphs>677</Paragraphs>
  <Slides>71</Slides>
  <Notes>70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Calibri</vt:lpstr>
      <vt:lpstr>Century Gothic</vt:lpstr>
      <vt:lpstr>Georgia</vt:lpstr>
      <vt:lpstr>Palatino Linotype</vt:lpstr>
      <vt:lpstr>Roboto</vt:lpstr>
      <vt:lpstr>Sitka Small</vt:lpstr>
      <vt:lpstr>Wingdings</vt:lpstr>
      <vt:lpstr>Watercolor_16x9</vt:lpstr>
      <vt:lpstr>Middlesex Township</vt:lpstr>
      <vt:lpstr>Today’s Topics</vt:lpstr>
      <vt:lpstr>Before we get started…   What do you know?    (“I don’t know” is OK !)</vt:lpstr>
      <vt:lpstr>Stormwater</vt:lpstr>
      <vt:lpstr>What is Stormwater?</vt:lpstr>
      <vt:lpstr>So…What is Stormwater Runoff?</vt:lpstr>
      <vt:lpstr>PowerPoint Presentation</vt:lpstr>
      <vt:lpstr>PowerPoint Presentation</vt:lpstr>
      <vt:lpstr>What Else?</vt:lpstr>
      <vt:lpstr>Where does Stormwater Runoff Go?</vt:lpstr>
      <vt:lpstr>Runoff Transports Pollution</vt:lpstr>
      <vt:lpstr>PowerPoint Presentation</vt:lpstr>
      <vt:lpstr>MS4 Permit</vt:lpstr>
      <vt:lpstr>What is MS4?</vt:lpstr>
      <vt:lpstr>Separate Storm Sewer System</vt:lpstr>
      <vt:lpstr>MS4 is all about</vt:lpstr>
      <vt:lpstr>MS4 Permit Components Minimum Control Measures (MCMs) &amp; Pollution Reduction Plan (PRP)</vt:lpstr>
      <vt:lpstr>MS4 Permit Components Minimum Control Measures (MCMs) &amp; Pollution Reduction Plan (PRP)</vt:lpstr>
      <vt:lpstr>How Does Polluted Stormwater Happen?</vt:lpstr>
      <vt:lpstr>Why Should I Care?</vt:lpstr>
      <vt:lpstr>Why Should I Care?</vt:lpstr>
      <vt:lpstr>What does it mean for you? </vt:lpstr>
      <vt:lpstr>Roles and Responsibilities</vt:lpstr>
      <vt:lpstr>Middlesex MS4 </vt:lpstr>
      <vt:lpstr>MCM#3 What is an Illicit Discharge?</vt:lpstr>
      <vt:lpstr>MCM3- Illicit Discharge Detection &amp; Elimination (IDD&amp;E) Overview</vt:lpstr>
      <vt:lpstr>Discharges that ARE Potential Illicit Discharges</vt:lpstr>
      <vt:lpstr>Discharges that are NOT Potential Illicit Discharges</vt:lpstr>
      <vt:lpstr>Identification of Potential Illicit Discharge</vt:lpstr>
      <vt:lpstr>Report Observed Potential Illicit Discharge to your supervisor</vt:lpstr>
      <vt:lpstr>Identification of Potential Illicit Discharge</vt:lpstr>
      <vt:lpstr>Identification of Potential Illicit Discharge</vt:lpstr>
      <vt:lpstr>Identification of Potential Illicit Discharge</vt:lpstr>
      <vt:lpstr>Identification of  Potential Illicit Discharge</vt:lpstr>
      <vt:lpstr>Identification of Potential Illicit Discharge</vt:lpstr>
      <vt:lpstr>Identification of Potential Illicit Discharge</vt:lpstr>
      <vt:lpstr>Identification of Potential Illicit Discharge</vt:lpstr>
      <vt:lpstr>Identification of Potential Illicit Discharge</vt:lpstr>
      <vt:lpstr>Identification of Potential Illicit Discharge</vt:lpstr>
      <vt:lpstr>MCM#3 Summary</vt:lpstr>
      <vt:lpstr>MCM #4: Construction Site Runoff</vt:lpstr>
      <vt:lpstr>MCM#5 Post Construction Stormwater Management (PCSM)</vt:lpstr>
      <vt:lpstr>PowerPoint Presentation</vt:lpstr>
      <vt:lpstr>PowerPoint Presentation</vt:lpstr>
      <vt:lpstr>MCM#6: Good Housekeeping and Pollution Prevention</vt:lpstr>
      <vt:lpstr>Middlesex Township Urbanized Area</vt:lpstr>
      <vt:lpstr>Middlesex Township Urbanized Area</vt:lpstr>
      <vt:lpstr>PowerPoint Presentation</vt:lpstr>
      <vt:lpstr>Good Housekeeping Activities</vt:lpstr>
      <vt:lpstr>Middlesex Achievements</vt:lpstr>
      <vt:lpstr>2018 to 2019 Achievements</vt:lpstr>
      <vt:lpstr>PowerPoint Presentation</vt:lpstr>
      <vt:lpstr>Proposed PRP Projects Open Vegetated Channels</vt:lpstr>
      <vt:lpstr>Proposed PRP Projects Treatment Train </vt:lpstr>
      <vt:lpstr>Proposed PRP Projects Rain Garden </vt:lpstr>
      <vt:lpstr>Proposed PRP Projects Stream Restoration/ Stabilization Project </vt:lpstr>
      <vt:lpstr>Proposed PRP Projects Stream Restoration/ Stabilization Project </vt:lpstr>
      <vt:lpstr>Proposed PRP Projects Stream Restoration/ Stabilization Project </vt:lpstr>
      <vt:lpstr>PowerPoint Presentation</vt:lpstr>
      <vt:lpstr>Middlesex MS4 Summary Acronyms</vt:lpstr>
      <vt:lpstr>Middlesex MS4 Summary</vt:lpstr>
      <vt:lpstr>Next Steps</vt:lpstr>
      <vt:lpstr>PowerPoint Presentation</vt:lpstr>
      <vt:lpstr>PowerPoint Presentation</vt:lpstr>
      <vt:lpstr>PowerPoint Presentation</vt:lpstr>
      <vt:lpstr>PowerPoint Presentation</vt:lpstr>
      <vt:lpstr>PowerPoint Presentation</vt:lpstr>
      <vt:lpstr>PowerPoint Presentation</vt:lpstr>
      <vt:lpstr>Questions</vt:lpstr>
      <vt:lpstr>Me first… What do you know?</vt:lpstr>
      <vt:lpstr>Your turn…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Molnar, Jacqueline</dc:creator>
  <cp:lastModifiedBy>Eileen Gault</cp:lastModifiedBy>
  <cp:revision>242</cp:revision>
  <dcterms:created xsi:type="dcterms:W3CDTF">2013-12-03T00:47:30Z</dcterms:created>
  <dcterms:modified xsi:type="dcterms:W3CDTF">2023-09-11T14:48:12Z</dcterms:modified>
</cp:coreProperties>
</file>